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488" r:id="rId2"/>
    <p:sldId id="489" r:id="rId3"/>
    <p:sldId id="571" r:id="rId4"/>
    <p:sldId id="410" r:id="rId5"/>
    <p:sldId id="407" r:id="rId6"/>
    <p:sldId id="408" r:id="rId7"/>
    <p:sldId id="409" r:id="rId8"/>
    <p:sldId id="491" r:id="rId9"/>
    <p:sldId id="492" r:id="rId10"/>
    <p:sldId id="556" r:id="rId11"/>
    <p:sldId id="413" r:id="rId12"/>
    <p:sldId id="493" r:id="rId13"/>
    <p:sldId id="414" r:id="rId14"/>
    <p:sldId id="546" r:id="rId15"/>
    <p:sldId id="494" r:id="rId16"/>
    <p:sldId id="545" r:id="rId17"/>
    <p:sldId id="521" r:id="rId18"/>
    <p:sldId id="490" r:id="rId19"/>
    <p:sldId id="417" r:id="rId20"/>
    <p:sldId id="552" r:id="rId21"/>
    <p:sldId id="550" r:id="rId22"/>
    <p:sldId id="548" r:id="rId23"/>
    <p:sldId id="501" r:id="rId24"/>
    <p:sldId id="499" r:id="rId25"/>
    <p:sldId id="421" r:id="rId26"/>
    <p:sldId id="422" r:id="rId27"/>
    <p:sldId id="423" r:id="rId28"/>
    <p:sldId id="525" r:id="rId29"/>
    <p:sldId id="424" r:id="rId30"/>
    <p:sldId id="425" r:id="rId31"/>
    <p:sldId id="572" r:id="rId32"/>
    <p:sldId id="575" r:id="rId33"/>
    <p:sldId id="554" r:id="rId34"/>
    <p:sldId id="555" r:id="rId35"/>
    <p:sldId id="527" r:id="rId36"/>
    <p:sldId id="532" r:id="rId37"/>
    <p:sldId id="508" r:id="rId38"/>
    <p:sldId id="506" r:id="rId39"/>
    <p:sldId id="507" r:id="rId40"/>
    <p:sldId id="557" r:id="rId41"/>
    <p:sldId id="510" r:id="rId42"/>
    <p:sldId id="511" r:id="rId43"/>
    <p:sldId id="514" r:id="rId44"/>
    <p:sldId id="519" r:id="rId45"/>
    <p:sldId id="520" r:id="rId46"/>
    <p:sldId id="574" r:id="rId47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3" autoAdjust="0"/>
    <p:restoredTop sz="94660"/>
  </p:normalViewPr>
  <p:slideViewPr>
    <p:cSldViewPr snapToGrid="0">
      <p:cViewPr>
        <p:scale>
          <a:sx n="50" d="100"/>
          <a:sy n="50" d="100"/>
        </p:scale>
        <p:origin x="654" y="10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3C7559-AF51-4B49-BD05-1531874F25AF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29B0B5-A9DB-4BF7-B60C-A477CB61A1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639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9B0B5-A9DB-4BF7-B60C-A477CB61A1A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856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9B0B5-A9DB-4BF7-B60C-A477CB61A1A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765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9B0B5-A9DB-4BF7-B60C-A477CB61A1A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279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9B0B5-A9DB-4BF7-B60C-A477CB61A1AF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992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200E82-0885-D15A-44C6-DAECE7BAC1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1B0DF05-00A3-2712-1694-633E60F0C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B2775A-4618-1227-82ED-62736898A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9594F-A077-4744-9374-A4091AD3C8DA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482382-7F72-D945-16A4-7D40085AE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B91694-3235-34BC-A8E3-B78898454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43679-770A-4CA7-96A1-04FA6C1C8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875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83496D-4F90-2FBC-5247-A87FD253C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8DA3DC-D96B-AFA4-9A49-574E6E156E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A1E3AF-E3DE-E64E-A558-2041B4698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9594F-A077-4744-9374-A4091AD3C8DA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63CB7B-F3D0-6BD8-F235-9CC0D2FA5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DC9FB2-3D2A-D2CE-DFB0-48B00B182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43679-770A-4CA7-96A1-04FA6C1C8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567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4342120-8B15-4F47-C06B-8DED1AE433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892849-955B-1BD9-3F5C-F27DB77C13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917D73-72D0-ED64-E4EA-5F86671B9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9594F-A077-4744-9374-A4091AD3C8DA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66656F-AE99-BFE0-60F9-5B30FCA28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CC2EF3-21BB-67C1-89DF-558FA3248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43679-770A-4CA7-96A1-04FA6C1C8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680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0446C2-1295-0DA9-6B71-2E547F47E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D92E4E-166A-F98C-14C7-D5A301E55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59C54E-D6A0-6213-EB17-AEF8A7E81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9594F-A077-4744-9374-A4091AD3C8DA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9A6340-555B-5F43-93B5-94552A322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29DF62-2FBE-A944-3B2F-886DFDD42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43679-770A-4CA7-96A1-04FA6C1C8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595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73D1F4-1E14-F98A-7B6C-80DD8F83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E69A7E-33A2-8B56-214A-28D13FA54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96665E-81AD-18D7-9CBF-5E4D4BD21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9594F-A077-4744-9374-A4091AD3C8DA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0001A3-B1B6-52C6-7016-CE6B1ECFF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B3445B-46DB-CA77-9293-E0C2B9808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43679-770A-4CA7-96A1-04FA6C1C8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363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85432-D1A6-39DE-7E19-16B952EBF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42F30E-24EA-5EE1-383A-FF666D915A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E9F8D8-5AC4-7AD6-D1A7-C54DA22495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352F51-6AFB-B0E8-E4D2-5FD4497F8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9594F-A077-4744-9374-A4091AD3C8DA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E5A511-B370-3911-1958-37CE89424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67219A-04E7-694D-DA39-3F2B28981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43679-770A-4CA7-96A1-04FA6C1C8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556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8A6EDD-45F7-5114-6914-688F34261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AF1408-F7B5-F6CB-4549-F8B080474A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1C6846-AC55-30A9-9A02-3846C58F18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3E8FCC1-7138-4A14-FA13-C50B54006C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76EB966-0624-3FA0-A638-C48BA47EF7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7DB0204-1716-A214-FFCA-2A414890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9594F-A077-4744-9374-A4091AD3C8DA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69C829C-D898-5A00-7481-B49B53DBE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8B90844-4E92-DC26-2417-FBDF25946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43679-770A-4CA7-96A1-04FA6C1C8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07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A77383-3A41-FD03-913B-00DCB4F2B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B0C1997-32E8-DC7D-1442-7D9019CD2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9594F-A077-4744-9374-A4091AD3C8DA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78B58B-8255-28FE-1369-87436727D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08996B-3AB5-5237-C85C-637FC6DF1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43679-770A-4CA7-96A1-04FA6C1C8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017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90BB73-EFCF-1CA0-C7EC-076F86E06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9594F-A077-4744-9374-A4091AD3C8DA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3CA2379-C57A-A399-E3B3-988631F15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2E82D0-C1CF-DDEC-F25B-BEEFFF909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43679-770A-4CA7-96A1-04FA6C1C8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662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DCB6C9-7842-870C-708E-82D59CFD4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727FBE-3CA6-FB68-C36C-A78E342B9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791CA0-1456-740B-AD36-4F7D740777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A66A73-F09B-9DA6-8E7F-B55EC8BF9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9594F-A077-4744-9374-A4091AD3C8DA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51CEA8-170C-72A2-4694-DA6E17817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51A03F-CB5E-7CCE-696B-ECDC6923B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43679-770A-4CA7-96A1-04FA6C1C8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645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92A0C9-562C-5304-320B-AA669D862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1CE0F09-B1E0-5842-CEBE-B3558AFEA2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A4E4FC-28C2-4F27-43C1-023FF227A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615738-4F46-2F46-3C88-F50A9C76C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9594F-A077-4744-9374-A4091AD3C8DA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D97D97-57C4-35C4-F60E-2D539EB5C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70F5C9-F6EE-C113-05CD-98A6AA21F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43679-770A-4CA7-96A1-04FA6C1C8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886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CBAE1D7-6BA9-9FAF-36B9-5940D62E8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5A6D61-2E8C-6616-817E-38775DE2C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E96BD2-5E70-239E-1DE7-9EDC25757F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99594F-A077-4744-9374-A4091AD3C8DA}" type="datetimeFigureOut">
              <a:rPr lang="ko-KR" altLang="en-US" smtClean="0"/>
              <a:t>2024-05-29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A18B4B-85BB-5F9C-75A2-0BA677696D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C56CD3-68C0-8B84-EC50-389D481E9E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A43679-770A-4CA7-96A1-04FA6C1C8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3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299BF66-B15D-35AB-55AE-B447BE2363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11</a:t>
            </a:r>
            <a:r>
              <a:rPr lang="ko-KR" altLang="en-US" dirty="0"/>
              <a:t>강</a:t>
            </a:r>
            <a:r>
              <a:rPr lang="en-US" altLang="ko-KR" dirty="0"/>
              <a:t>. Policy Gradient methods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9AFD11E0-C9BA-3E07-479D-0F793C10EE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269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963A1-66E2-E412-65A1-CCE4B4872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Stochastic policy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AACE87-9BC6-D384-B9FB-B55BE5643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Discrete action space: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Continuous action space: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4A404D-8EE2-C9B0-B4AB-A72D08501F2C}"/>
                  </a:ext>
                </a:extLst>
              </p:cNvPr>
              <p:cNvSpPr txBox="1"/>
              <p:nvPr/>
            </p:nvSpPr>
            <p:spPr>
              <a:xfrm>
                <a:off x="7760109" y="2130520"/>
                <a:ext cx="12573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ko-KR" altLang="en-US" i="1" baseline="-2500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baseline="30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4A404D-8EE2-C9B0-B4AB-A72D08501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109" y="2130520"/>
                <a:ext cx="1257300" cy="369332"/>
              </a:xfrm>
              <a:prstGeom prst="rect">
                <a:avLst/>
              </a:prstGeom>
              <a:blipFill>
                <a:blip r:embed="rId2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5AB3AF49-3CF4-16FC-1018-DF53FE354754}"/>
              </a:ext>
            </a:extLst>
          </p:cNvPr>
          <p:cNvSpPr/>
          <p:nvPr/>
        </p:nvSpPr>
        <p:spPr>
          <a:xfrm>
            <a:off x="5176684" y="2315186"/>
            <a:ext cx="1504335" cy="13129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47DE7F-D69A-6DB5-A226-E6B4CF990C1F}"/>
                  </a:ext>
                </a:extLst>
              </p:cNvPr>
              <p:cNvSpPr txBox="1"/>
              <p:nvPr/>
            </p:nvSpPr>
            <p:spPr>
              <a:xfrm>
                <a:off x="7760109" y="3258771"/>
                <a:ext cx="12573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ko-KR" altLang="en-US" i="1" baseline="-2500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baseline="3000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ko-KR" b="0" i="1" baseline="3000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ko-KR" b="0" i="1" baseline="30000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47DE7F-D69A-6DB5-A226-E6B4CF990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109" y="3258771"/>
                <a:ext cx="1257300" cy="369332"/>
              </a:xfrm>
              <a:prstGeom prst="rect">
                <a:avLst/>
              </a:prstGeom>
              <a:blipFill>
                <a:blip r:embed="rId3"/>
                <a:stretch>
                  <a:fillRect t="-3333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id="{B8FBD017-5EF6-4804-76E2-E7295D769DCB}"/>
              </a:ext>
            </a:extLst>
          </p:cNvPr>
          <p:cNvSpPr/>
          <p:nvPr/>
        </p:nvSpPr>
        <p:spPr>
          <a:xfrm>
            <a:off x="5176684" y="4864046"/>
            <a:ext cx="1504335" cy="13129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0C1AE2-D790-416E-6BA0-0F58D8EC2308}"/>
                  </a:ext>
                </a:extLst>
              </p:cNvPr>
              <p:cNvSpPr txBox="1"/>
              <p:nvPr/>
            </p:nvSpPr>
            <p:spPr>
              <a:xfrm>
                <a:off x="7876868" y="5330613"/>
                <a:ext cx="12573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ko-KR" altLang="en-US" i="1" baseline="-25000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baseline="-2500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ko-KR" altLang="en-US" i="1" baseline="-25000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90C1AE2-D790-416E-6BA0-0F58D8EC2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868" y="5330613"/>
                <a:ext cx="1257300" cy="369332"/>
              </a:xfrm>
              <a:prstGeom prst="rect">
                <a:avLst/>
              </a:prstGeom>
              <a:blipFill>
                <a:blip r:embed="rId4"/>
                <a:stretch>
                  <a:fillRect r="-16019"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760AA97-707F-9E2F-C67D-003C49D0C4C9}"/>
              </a:ext>
            </a:extLst>
          </p:cNvPr>
          <p:cNvSpPr txBox="1"/>
          <p:nvPr/>
        </p:nvSpPr>
        <p:spPr>
          <a:xfrm>
            <a:off x="2838966" y="2889439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</a:t>
            </a:r>
            <a:r>
              <a:rPr lang="en-US" altLang="ko-KR" baseline="-25000" dirty="0"/>
              <a:t>t</a:t>
            </a:r>
            <a:endParaRPr lang="ko-KR" altLang="en-US" baseline="-25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B966B3-92DC-C350-07CB-6A08D0A00F8B}"/>
              </a:ext>
            </a:extLst>
          </p:cNvPr>
          <p:cNvSpPr txBox="1"/>
          <p:nvPr/>
        </p:nvSpPr>
        <p:spPr>
          <a:xfrm>
            <a:off x="2858729" y="5310822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</a:t>
            </a:r>
            <a:r>
              <a:rPr lang="en-US" altLang="ko-KR" baseline="-25000" dirty="0"/>
              <a:t>t</a:t>
            </a:r>
            <a:endParaRPr lang="ko-KR" altLang="en-US" baseline="-250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805B0BA-CD02-3203-995E-B9350CF14C7F}"/>
              </a:ext>
            </a:extLst>
          </p:cNvPr>
          <p:cNvCxnSpPr/>
          <p:nvPr/>
        </p:nvCxnSpPr>
        <p:spPr>
          <a:xfrm>
            <a:off x="3746090" y="3074105"/>
            <a:ext cx="10471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4EBBD97-6B77-C3F3-0C44-1B1AD7F46AAC}"/>
              </a:ext>
            </a:extLst>
          </p:cNvPr>
          <p:cNvCxnSpPr/>
          <p:nvPr/>
        </p:nvCxnSpPr>
        <p:spPr>
          <a:xfrm>
            <a:off x="3746090" y="5520504"/>
            <a:ext cx="10471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C9D27A2-E16F-7A21-C028-76F627576E75}"/>
              </a:ext>
            </a:extLst>
          </p:cNvPr>
          <p:cNvCxnSpPr/>
          <p:nvPr/>
        </p:nvCxnSpPr>
        <p:spPr>
          <a:xfrm>
            <a:off x="6829732" y="5515279"/>
            <a:ext cx="10471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D3F2DCD-E337-F0F3-D313-8D13EC26C51F}"/>
              </a:ext>
            </a:extLst>
          </p:cNvPr>
          <p:cNvCxnSpPr>
            <a:stCxn id="6" idx="3"/>
            <a:endCxn id="5" idx="1"/>
          </p:cNvCxnSpPr>
          <p:nvPr/>
        </p:nvCxnSpPr>
        <p:spPr>
          <a:xfrm flipV="1">
            <a:off x="6681019" y="2315186"/>
            <a:ext cx="1079090" cy="656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D6424CD-D3B1-9FED-15D1-54C401076ADF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6681019" y="2971645"/>
            <a:ext cx="1079090" cy="4717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288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77C68E-9747-A1A7-24CD-1FDC82906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Policy performance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F944855-BD7C-8573-DA6E-0F2B1E951D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0292"/>
                <a:ext cx="10515600" cy="4381211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If we want to find the optimal policy, we need to be able to compare them.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We will define policy performance as: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F944855-BD7C-8573-DA6E-0F2B1E951D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0292"/>
                <a:ext cx="10515600" cy="4381211"/>
              </a:xfrm>
              <a:blipFill>
                <a:blip r:embed="rId2"/>
                <a:stretch>
                  <a:fillRect l="-1043" t="-2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9AAE9A5-7322-97E5-1B89-F2A13F9723BD}"/>
              </a:ext>
            </a:extLst>
          </p:cNvPr>
          <p:cNvSpPr txBox="1"/>
          <p:nvPr/>
        </p:nvSpPr>
        <p:spPr>
          <a:xfrm>
            <a:off x="8229600" y="3147424"/>
            <a:ext cx="34216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the performance of the policy is a function of its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79AC0-C92E-D047-5E50-4546BDF2A06F}"/>
                  </a:ext>
                </a:extLst>
              </p:cNvPr>
              <p:cNvSpPr txBox="1"/>
              <p:nvPr/>
            </p:nvSpPr>
            <p:spPr>
              <a:xfrm>
                <a:off x="1634614" y="4020898"/>
                <a:ext cx="6098458" cy="19492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ko-KR" altLang="en-US" sz="2800" b="0" i="1" baseline="30000" smtClean="0">
                          <a:latin typeface="Cambria Math" panose="02040503050406030204" pitchFamily="18" charset="0"/>
                        </a:rPr>
                        <m:t>𝜋𝜃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ko-KR" sz="2800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altLang="ko-KR" sz="2800" dirty="0"/>
                  <a:t>     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 dirty="0"/>
                  <a:t>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ko-KR" altLang="en-US" sz="2800" i="1" baseline="30000"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800" dirty="0"/>
                  <a:t>      </a:t>
                </a:r>
                <a:endParaRPr lang="en-US" altLang="ko-KR" sz="2800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altLang="ko-KR" sz="28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ko-KR" altLang="en-US" sz="280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ko-KR" altLang="en-US" sz="2800" i="1" baseline="-250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altLang="ko-KR" sz="2800" b="0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ko-KR" sz="2800" b="0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ko-KR" altLang="en-US" sz="2800" i="1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8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79AC0-C92E-D047-5E50-4546BDF2A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614" y="4020898"/>
                <a:ext cx="6098458" cy="19492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EB12620-B215-4E78-C6C2-6062E46DB2EF}"/>
              </a:ext>
            </a:extLst>
          </p:cNvPr>
          <p:cNvSpPr txBox="1"/>
          <p:nvPr/>
        </p:nvSpPr>
        <p:spPr>
          <a:xfrm>
            <a:off x="6542138" y="5377805"/>
            <a:ext cx="45756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dirty="0"/>
              <a:t>By changing the parameters of the neural net., we change the policy</a:t>
            </a:r>
          </a:p>
        </p:txBody>
      </p:sp>
    </p:spTree>
    <p:extLst>
      <p:ext uri="{BB962C8B-B14F-4D97-AF65-F5344CB8AC3E}">
        <p14:creationId xmlns:p14="http://schemas.microsoft.com/office/powerpoint/2010/main" val="1846588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2BAB2-B6C6-6066-5CB3-CDB2D5FEB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Policy performance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11EBCB7-BF85-03BF-CE37-D6DDF0CE3C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39284" cy="4351338"/>
              </a:xfrm>
            </p:spPr>
            <p:txBody>
              <a:bodyPr/>
              <a:lstStyle/>
              <a:p>
                <a:r>
                  <a:rPr lang="en-US" altLang="ko-KR" b="0" dirty="0"/>
                  <a:t>If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ko-KR" altLang="en-US" b="0" i="1" baseline="-2500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ko-KR" dirty="0"/>
                  <a:t>, then we consider that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is better</a:t>
                </a:r>
              </a:p>
              <a:p>
                <a:pPr marL="0" indent="0">
                  <a:buNone/>
                </a:pPr>
                <a:r>
                  <a:rPr lang="en-US" altLang="ko-KR" dirty="0"/>
                  <a:t>  than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Our goal is to find the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 values that maximize policy performance: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r>
                  <a:rPr lang="en-US" altLang="ko-KR" sz="2800" dirty="0"/>
                  <a:t>We 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will use the experience samples that the agent obtains to approximate the policy’s performance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sz="2800" dirty="0"/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11EBCB7-BF85-03BF-CE37-D6DDF0CE3C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39284" cy="4351338"/>
              </a:xfrm>
              <a:blipFill>
                <a:blip r:embed="rId2"/>
                <a:stretch>
                  <a:fillRect l="-1022" t="-2381" b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7163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EE8C8C-D67D-344A-84C5-55C880D18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SGA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81C9EC8-CA32-71F9-1C04-C61A4447DE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We will approximate the optimal</a:t>
                </a:r>
                <a:r>
                  <a:rPr lang="ko-KR" altLang="en-US" b="0" dirty="0"/>
                  <a:t> </a:t>
                </a:r>
                <a14:m>
                  <m:oMath xmlns:m="http://schemas.openxmlformats.org/officeDocument/2006/math"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 values by </a:t>
                </a: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stochastic gradient ascent (SGA):</a:t>
                </a:r>
              </a:p>
              <a:p>
                <a:pPr marL="0" indent="0" algn="ctr">
                  <a:buNone/>
                </a:pPr>
                <a:endParaRPr lang="en-US" altLang="ko-KR" dirty="0"/>
              </a:p>
              <a:p>
                <a:pPr marL="0" indent="0" algn="ctr">
                  <a:buNone/>
                </a:pPr>
                <a:endParaRPr lang="en-US" altLang="ko-KR" dirty="0"/>
              </a:p>
              <a:p>
                <a:pPr marL="0" indent="0" algn="ctr">
                  <a:buNone/>
                </a:pPr>
                <a:endParaRPr lang="en-US" altLang="ko-KR" dirty="0"/>
              </a:p>
              <a:p>
                <a:pPr marL="0" indent="0" algn="ctr">
                  <a:buNone/>
                </a:pPr>
                <a:r>
                  <a:rPr lang="en-US" altLang="ko-KR" dirty="0"/>
                  <a:t>where: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81C9EC8-CA32-71F9-1C04-C61A4447DE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2AA762A3-7F4E-3295-E22A-CDE622953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144" y="2935181"/>
            <a:ext cx="3139712" cy="4938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AF4AC9-3F92-98D9-C31F-C9538B101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796" y="5052154"/>
            <a:ext cx="5078408" cy="749873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22844C9-3371-562F-27E3-9809566856D8}"/>
              </a:ext>
            </a:extLst>
          </p:cNvPr>
          <p:cNvCxnSpPr>
            <a:cxnSpLocks/>
          </p:cNvCxnSpPr>
          <p:nvPr/>
        </p:nvCxnSpPr>
        <p:spPr>
          <a:xfrm>
            <a:off x="6238568" y="3429000"/>
            <a:ext cx="14272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C7B8A94-F5AD-5276-7D3D-95B250D2E144}"/>
              </a:ext>
            </a:extLst>
          </p:cNvPr>
          <p:cNvSpPr txBox="1"/>
          <p:nvPr/>
        </p:nvSpPr>
        <p:spPr>
          <a:xfrm>
            <a:off x="7987862" y="3182090"/>
            <a:ext cx="33659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we’ll take the gradient step in the direction of steepest ascent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71279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611CA3-750E-43A7-8EF7-A830CAFC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SGA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84932DE-43CE-B053-5515-6A11C6B4E9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34252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/>
                  <a:t>Optimizing the policy using values that the agent can observe.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J(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)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ko-KR" altLang="en-US" i="1" baseline="-2500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ko-KR" altLang="en-US" i="1" baseline="-25000"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         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ko-KR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ko-KR" altLang="en-US" i="1" baseline="-25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ko-KR" altLang="en-US" i="1" baseline="30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         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E</a:t>
                </a:r>
                <a:r>
                  <a:rPr lang="en-US" altLang="ko-KR" baseline="-25000" dirty="0">
                    <a:solidFill>
                      <a:srgbClr val="FF0000"/>
                    </a:solidFill>
                  </a:rPr>
                  <a:t>a</a:t>
                </a:r>
                <a:r>
                  <a:rPr lang="ko-KR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𝜋𝜃</m:t>
                    </m:r>
                  </m:oMath>
                </a14:m>
                <a:r>
                  <a:rPr lang="en-US" altLang="ko-KR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ko-KR" dirty="0"/>
                  <a:t>[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ko-KR" dirty="0"/>
                  <a:t>]</a:t>
                </a:r>
              </a:p>
              <a:p>
                <a:pPr marL="0" indent="0">
                  <a:buNone/>
                </a:pPr>
                <a:r>
                  <a:rPr lang="en-US" altLang="ko-KR" dirty="0"/>
                  <a:t>         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ko-KR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ko-KR" dirty="0"/>
                  <a:t>[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ko-KR" dirty="0"/>
                  <a:t>]</a:t>
                </a:r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84932DE-43CE-B053-5515-6A11C6B4E9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34252" cy="4351338"/>
              </a:xfrm>
              <a:blipFill>
                <a:blip r:embed="rId2"/>
                <a:stretch>
                  <a:fillRect l="-994" t="-14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8EAE12D-EB90-FC4B-CD04-51DBCC72EA56}"/>
              </a:ext>
            </a:extLst>
          </p:cNvPr>
          <p:cNvCxnSpPr/>
          <p:nvPr/>
        </p:nvCxnSpPr>
        <p:spPr>
          <a:xfrm>
            <a:off x="3110067" y="3404571"/>
            <a:ext cx="106188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ECB152E-FE69-5762-285F-6D8CA79A9AE4}"/>
              </a:ext>
            </a:extLst>
          </p:cNvPr>
          <p:cNvSpPr txBox="1"/>
          <p:nvPr/>
        </p:nvSpPr>
        <p:spPr>
          <a:xfrm>
            <a:off x="2899507" y="3482696"/>
            <a:ext cx="2009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Distribution of collected data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41468B9-A2B1-61DA-7B7D-FD0801E8CA12}"/>
              </a:ext>
            </a:extLst>
          </p:cNvPr>
          <p:cNvCxnSpPr>
            <a:cxnSpLocks/>
          </p:cNvCxnSpPr>
          <p:nvPr/>
        </p:nvCxnSpPr>
        <p:spPr>
          <a:xfrm>
            <a:off x="5705697" y="3410713"/>
            <a:ext cx="19843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B24397-21D0-450F-CA59-E868F8406061}"/>
                  </a:ext>
                </a:extLst>
              </p:cNvPr>
              <p:cNvSpPr txBox="1"/>
              <p:nvPr/>
            </p:nvSpPr>
            <p:spPr>
              <a:xfrm>
                <a:off x="8019942" y="3404571"/>
                <a:ext cx="1293641" cy="768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ko-KR" altLang="en-US" sz="2400" i="1" baseline="-2500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ko-KR" altLang="en-US" sz="24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ko-KR" altLang="en-US" sz="2400" i="1" baseline="-2500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ko-KR" sz="2400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ko-KR" altLang="en-US" sz="24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ko-KR" altLang="en-US" sz="2400" i="1" baseline="-2500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ko-KR" sz="2400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B24397-21D0-450F-CA59-E868F8406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942" y="3404571"/>
                <a:ext cx="1293641" cy="768993"/>
              </a:xfrm>
              <a:prstGeom prst="rect">
                <a:avLst/>
              </a:prstGeom>
              <a:blipFill>
                <a:blip r:embed="rId3"/>
                <a:stretch>
                  <a:fillRect b="-15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AD6A85D-8152-F8DA-DC71-75F6FC1A1BDB}"/>
              </a:ext>
            </a:extLst>
          </p:cNvPr>
          <p:cNvSpPr txBox="1"/>
          <p:nvPr/>
        </p:nvSpPr>
        <p:spPr>
          <a:xfrm>
            <a:off x="6969975" y="3604401"/>
            <a:ext cx="1049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Equal to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02C7AB5-1D2D-9717-D9CC-C6E4C3A119D6}"/>
              </a:ext>
            </a:extLst>
          </p:cNvPr>
          <p:cNvCxnSpPr>
            <a:cxnSpLocks/>
          </p:cNvCxnSpPr>
          <p:nvPr/>
        </p:nvCxnSpPr>
        <p:spPr>
          <a:xfrm>
            <a:off x="2524347" y="5487163"/>
            <a:ext cx="35220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CCE23F-1086-2403-B39C-7B7D5DBC7B8E}"/>
                  </a:ext>
                </a:extLst>
              </p:cNvPr>
              <p:cNvSpPr txBox="1"/>
              <p:nvPr/>
            </p:nvSpPr>
            <p:spPr>
              <a:xfrm>
                <a:off x="2166977" y="5598533"/>
                <a:ext cx="14740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rgbClr val="FF0000"/>
                    </a:solidFill>
                  </a:rPr>
                  <a:t>Sample mean that follows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𝜋𝜃</m:t>
                    </m:r>
                  </m:oMath>
                </a14:m>
                <a:r>
                  <a:rPr lang="en-US" altLang="ko-KR" dirty="0">
                    <a:solidFill>
                      <a:srgbClr val="FF0000"/>
                    </a:solidFill>
                  </a:rPr>
                  <a:t> 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CCE23F-1086-2403-B39C-7B7D5DBC7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977" y="5598533"/>
                <a:ext cx="1474031" cy="923330"/>
              </a:xfrm>
              <a:prstGeom prst="rect">
                <a:avLst/>
              </a:prstGeom>
              <a:blipFill>
                <a:blip r:embed="rId4"/>
                <a:stretch>
                  <a:fillRect l="-3306" t="-3289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8112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E31D5A-755B-8BB9-0001-6E403ADA0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Policy gradient theorem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506112F-B6A7-A597-DE90-1D80DF1CCE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  <m:sup/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ko-KR" alt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  <a:p>
                <a:pPr lvl="2"/>
                <a:endParaRPr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506112F-B6A7-A597-DE90-1D80DF1CCE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887DBB-1176-884F-F30F-0C974F7DC44C}"/>
              </a:ext>
            </a:extLst>
          </p:cNvPr>
          <p:cNvCxnSpPr/>
          <p:nvPr/>
        </p:nvCxnSpPr>
        <p:spPr>
          <a:xfrm>
            <a:off x="3185652" y="2669458"/>
            <a:ext cx="9144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4983118-01BA-9074-0D74-2A70F7DBE666}"/>
              </a:ext>
            </a:extLst>
          </p:cNvPr>
          <p:cNvCxnSpPr>
            <a:cxnSpLocks/>
          </p:cNvCxnSpPr>
          <p:nvPr/>
        </p:nvCxnSpPr>
        <p:spPr>
          <a:xfrm>
            <a:off x="5019368" y="2659626"/>
            <a:ext cx="65876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89537DF-FF8D-4B76-8C56-5FBEEB965D92}"/>
              </a:ext>
            </a:extLst>
          </p:cNvPr>
          <p:cNvCxnSpPr/>
          <p:nvPr/>
        </p:nvCxnSpPr>
        <p:spPr>
          <a:xfrm>
            <a:off x="6400800" y="2659626"/>
            <a:ext cx="9144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02F0273-26BC-07D5-50B5-83ABA6F9E9D7}"/>
              </a:ext>
            </a:extLst>
          </p:cNvPr>
          <p:cNvCxnSpPr>
            <a:cxnSpLocks/>
          </p:cNvCxnSpPr>
          <p:nvPr/>
        </p:nvCxnSpPr>
        <p:spPr>
          <a:xfrm>
            <a:off x="7610168" y="2659626"/>
            <a:ext cx="1371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274EF72-7D5D-5341-CEFE-5C9DD6D4766B}"/>
              </a:ext>
            </a:extLst>
          </p:cNvPr>
          <p:cNvSpPr txBox="1"/>
          <p:nvPr/>
        </p:nvSpPr>
        <p:spPr>
          <a:xfrm>
            <a:off x="408652" y="3147461"/>
            <a:ext cx="29312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gradient of policy performance</a:t>
            </a:r>
            <a:endParaRPr lang="ko-KR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2F20F7-21DF-AC36-A0E3-E0C03FD3A015}"/>
                  </a:ext>
                </a:extLst>
              </p:cNvPr>
              <p:cNvSpPr txBox="1"/>
              <p:nvPr/>
            </p:nvSpPr>
            <p:spPr>
              <a:xfrm>
                <a:off x="2912498" y="3942948"/>
                <a:ext cx="385056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state distribution following policy </a:t>
                </a:r>
                <a14:m>
                  <m:oMath xmlns:m="http://schemas.openxmlformats.org/officeDocument/2006/math">
                    <m:r>
                      <a:rPr lang="ko-KR" altLang="en-US" sz="24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ko-KR" alt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22F20F7-21DF-AC36-A0E3-E0C03FD3A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498" y="3942948"/>
                <a:ext cx="3850560" cy="830997"/>
              </a:xfrm>
              <a:prstGeom prst="rect">
                <a:avLst/>
              </a:prstGeom>
              <a:blipFill>
                <a:blip r:embed="rId3"/>
                <a:stretch>
                  <a:fillRect l="-2536" t="-5882" b="-16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752102E-F3B1-0245-CBE8-758E3B8E96A8}"/>
                  </a:ext>
                </a:extLst>
              </p:cNvPr>
              <p:cNvSpPr txBox="1"/>
              <p:nvPr/>
            </p:nvSpPr>
            <p:spPr>
              <a:xfrm>
                <a:off x="6114435" y="3752521"/>
                <a:ext cx="345727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400" dirty="0"/>
                  <a:t>q-value of a state-action pair following policy</a:t>
                </a:r>
                <a:r>
                  <a:rPr lang="ko-KR" altLang="en-US" sz="2400" dirty="0"/>
                  <a:t>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752102E-F3B1-0245-CBE8-758E3B8E9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435" y="3752521"/>
                <a:ext cx="3457270" cy="1200329"/>
              </a:xfrm>
              <a:prstGeom prst="rect">
                <a:avLst/>
              </a:prstGeom>
              <a:blipFill>
                <a:blip r:embed="rId4"/>
                <a:stretch>
                  <a:fillRect l="-2646" t="-4082" b="-112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ED3EA924-B0ED-8CD1-B589-B37EDA5BDFA6}"/>
              </a:ext>
            </a:extLst>
          </p:cNvPr>
          <p:cNvSpPr txBox="1"/>
          <p:nvPr/>
        </p:nvSpPr>
        <p:spPr>
          <a:xfrm>
            <a:off x="9538827" y="3004025"/>
            <a:ext cx="28280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Gradient of the probability of selecting action a.</a:t>
            </a:r>
            <a:endParaRPr lang="ko-KR" altLang="en-US" sz="2400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B455D1A-5433-2DDB-0E41-82B6DD6E74D1}"/>
              </a:ext>
            </a:extLst>
          </p:cNvPr>
          <p:cNvCxnSpPr>
            <a:cxnSpLocks/>
          </p:cNvCxnSpPr>
          <p:nvPr/>
        </p:nvCxnSpPr>
        <p:spPr>
          <a:xfrm flipV="1">
            <a:off x="2241755" y="2669458"/>
            <a:ext cx="1401097" cy="47800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6593DBE-67C5-2118-B0C0-7247F8C948DA}"/>
              </a:ext>
            </a:extLst>
          </p:cNvPr>
          <p:cNvCxnSpPr>
            <a:cxnSpLocks/>
          </p:cNvCxnSpPr>
          <p:nvPr/>
        </p:nvCxnSpPr>
        <p:spPr>
          <a:xfrm flipV="1">
            <a:off x="4128012" y="2635683"/>
            <a:ext cx="1139621" cy="108472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1E7CC28-0A0B-1153-06C0-55B6A0686A72}"/>
              </a:ext>
            </a:extLst>
          </p:cNvPr>
          <p:cNvCxnSpPr>
            <a:cxnSpLocks/>
          </p:cNvCxnSpPr>
          <p:nvPr/>
        </p:nvCxnSpPr>
        <p:spPr>
          <a:xfrm flipH="1" flipV="1">
            <a:off x="6924368" y="2635683"/>
            <a:ext cx="634794" cy="10075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A56D499-8B3F-A9BB-2C1C-9F82A980ED8F}"/>
              </a:ext>
            </a:extLst>
          </p:cNvPr>
          <p:cNvCxnSpPr>
            <a:cxnSpLocks/>
          </p:cNvCxnSpPr>
          <p:nvPr/>
        </p:nvCxnSpPr>
        <p:spPr>
          <a:xfrm flipH="1" flipV="1">
            <a:off x="8295968" y="2641521"/>
            <a:ext cx="1242859" cy="6853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6996E6-E514-C799-38AD-6FBBECF2D9BA}"/>
                  </a:ext>
                </a:extLst>
              </p:cNvPr>
              <p:cNvSpPr txBox="1"/>
              <p:nvPr/>
            </p:nvSpPr>
            <p:spPr>
              <a:xfrm>
                <a:off x="3982065" y="5569432"/>
                <a:ext cx="58846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ko-KR" sz="280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sz="2800" dirty="0"/>
                  <a:t> </a:t>
                </a:r>
                <a:r>
                  <a:rPr lang="en-US" altLang="ko-KR" sz="28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E</a:t>
                </a:r>
                <a:r>
                  <a:rPr lang="en-US" altLang="ko-KR" sz="2800" baseline="-250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s, a</a:t>
                </a:r>
                <a:r>
                  <a:rPr lang="ko-KR" altLang="en-US" sz="28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 baseline="30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𝜋𝜃</m:t>
                    </m:r>
                  </m:oMath>
                </a14:m>
                <a:r>
                  <a:rPr lang="en-US" altLang="ko-KR" sz="28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ko-KR" sz="2800" dirty="0"/>
                  <a:t>[</a:t>
                </a:r>
                <a14:m>
                  <m:oMath xmlns:m="http://schemas.openxmlformats.org/officeDocument/2006/math">
                    <m:r>
                      <a:rPr lang="en-US" altLang="ko-KR" sz="28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ko-KR" altLang="en-US" sz="2800" i="1" baseline="30000"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sz="2800" i="1" baseline="-2500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sz="28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sz="2800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ko-KR" sz="2800" dirty="0"/>
                  <a:t>]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6996E6-E514-C799-38AD-6FBBECF2D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065" y="5569432"/>
                <a:ext cx="5884606" cy="523220"/>
              </a:xfrm>
              <a:prstGeom prst="rect">
                <a:avLst/>
              </a:prstGeom>
              <a:blipFill>
                <a:blip r:embed="rId5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2379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00EB6-8982-8A57-004B-8FB2DD74B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Policy gradient theorem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DE221A-7818-A0A3-72CC-1C7A7C46C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The PG is,</a:t>
            </a:r>
          </a:p>
          <a:p>
            <a:pPr lvl="1"/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proportional to the return of each action </a:t>
            </a:r>
            <a:r>
              <a:rPr lang="en-US" altLang="ko-KR" dirty="0"/>
              <a:t>in each state,</a:t>
            </a:r>
          </a:p>
          <a:p>
            <a:pPr lvl="1"/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multiplied by the gradient </a:t>
            </a:r>
            <a:r>
              <a:rPr lang="en-US" altLang="ko-KR" dirty="0"/>
              <a:t>of the probability of taking that action in that state</a:t>
            </a:r>
          </a:p>
          <a:p>
            <a:pPr lvl="1"/>
            <a:r>
              <a:rPr lang="en-US" altLang="ko-KR" dirty="0"/>
              <a:t>and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weighted by the frequency with which we observe </a:t>
            </a:r>
            <a:r>
              <a:rPr lang="en-US" altLang="ko-KR" dirty="0"/>
              <a:t>each state following that policy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92895A-9DF4-43F0-701A-19C3474C4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006" y="2050026"/>
            <a:ext cx="5627428" cy="87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058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EA8F6-C09E-508E-BC20-43AA5272B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4DBAE9-59D5-4F43-B62F-98CDDABC5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Policy gradient theorem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5B01F3-304C-3720-5619-B2C7EB841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If an action in a state produces a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positive return</a:t>
            </a:r>
            <a:r>
              <a:rPr lang="en-US" altLang="ko-KR" dirty="0"/>
              <a:t>, we must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increase the probability </a:t>
            </a:r>
            <a:r>
              <a:rPr lang="en-US" altLang="ko-KR" dirty="0"/>
              <a:t>of picking that action to increase the return. </a:t>
            </a:r>
          </a:p>
          <a:p>
            <a:r>
              <a:rPr lang="en-US" altLang="ko-KR" dirty="0"/>
              <a:t>If that action produces a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negative return</a:t>
            </a:r>
            <a:r>
              <a:rPr lang="en-US" altLang="ko-KR" dirty="0"/>
              <a:t>, the probability of taking that action must be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reduced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4F8D0A-051E-89E7-B2C2-638040436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016" y="2060895"/>
            <a:ext cx="5771015" cy="89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68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D693DB3-4FFB-41A4-384E-79BAA6DE9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REINFORCE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A21EC46-23C0-BC37-681F-CA02F7AB11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336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6903EF-957D-20D8-8D9B-70EF12F46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5187D9C-E992-593B-00B7-CCA23AAF56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Policy gradient + Monte Carlo</a:t>
                </a:r>
              </a:p>
              <a:p>
                <a:r>
                  <a:rPr lang="en-US" altLang="ko-KR" dirty="0"/>
                  <a:t>We will perform stochastic gradient ascent(SGA):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To do this we will have to approximate </a:t>
                </a: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the gradient of the policy performance estimate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acc>
                      <m:accPr>
                        <m:chr m:val="̂"/>
                        <m:ctrlPr>
                          <a:rPr lang="en-US" altLang="ko-KR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using samples collected </a:t>
                </a:r>
                <a:r>
                  <a:rPr lang="en-US" altLang="ko-KR" dirty="0"/>
                  <a:t>from the </a:t>
                </a:r>
                <a:r>
                  <a:rPr lang="en-US" altLang="ko-KR"/>
                  <a:t>environment 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5187D9C-E992-593B-00B7-CCA23AAF56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9CEAC95F-D15A-091E-2607-4F35ADA32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031" y="2982349"/>
            <a:ext cx="3139712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997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B569E4-C955-6CD9-1707-680C7A5CE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BCBD4C-9047-71DA-DF29-D0B2B8EC84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Policy Gradient </a:t>
            </a:r>
          </a:p>
          <a:p>
            <a:pPr lvl="1"/>
            <a:r>
              <a:rPr lang="en-US" altLang="ko-KR" dirty="0"/>
              <a:t>Overview</a:t>
            </a:r>
          </a:p>
          <a:p>
            <a:pPr lvl="1"/>
            <a:r>
              <a:rPr lang="en-US" altLang="ko-KR" dirty="0"/>
              <a:t>Advantages</a:t>
            </a:r>
          </a:p>
          <a:p>
            <a:pPr lvl="1"/>
            <a:r>
              <a:rPr lang="en-US" altLang="ko-KR" dirty="0"/>
              <a:t>Stochastic policy</a:t>
            </a:r>
          </a:p>
          <a:p>
            <a:pPr lvl="1"/>
            <a:r>
              <a:rPr lang="en-US" altLang="ko-KR" dirty="0"/>
              <a:t>Policy performance</a:t>
            </a:r>
          </a:p>
          <a:p>
            <a:pPr lvl="1"/>
            <a:r>
              <a:rPr lang="en-US" altLang="ko-KR" dirty="0"/>
              <a:t>Stochastic Gradient Ascent</a:t>
            </a:r>
          </a:p>
          <a:p>
            <a:pPr lvl="1"/>
            <a:r>
              <a:rPr lang="en-US" altLang="ko-KR" dirty="0"/>
              <a:t>Policy Gradient Theorem</a:t>
            </a:r>
          </a:p>
          <a:p>
            <a:r>
              <a:rPr lang="en-US" altLang="ko-KR" dirty="0"/>
              <a:t>REINFORCE</a:t>
            </a:r>
          </a:p>
          <a:p>
            <a:pPr lvl="1"/>
            <a:r>
              <a:rPr lang="en-US" altLang="ko-KR" dirty="0"/>
              <a:t>Overview</a:t>
            </a:r>
          </a:p>
          <a:p>
            <a:pPr lvl="1"/>
            <a:r>
              <a:rPr lang="en-US" altLang="ko-KR" dirty="0"/>
              <a:t>Parallel learning</a:t>
            </a:r>
          </a:p>
          <a:p>
            <a:pPr lvl="1"/>
            <a:r>
              <a:rPr lang="en-US" altLang="ko-KR" dirty="0"/>
              <a:t>Exploration strategy</a:t>
            </a:r>
          </a:p>
          <a:p>
            <a:pPr lvl="1"/>
            <a:r>
              <a:rPr lang="en-US" altLang="ko-KR" dirty="0"/>
              <a:t>Code Ex. REINFORCE + Parallel Agent Learning</a:t>
            </a:r>
          </a:p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516510-3D1D-E3FC-7A7E-3B8D9C877EE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Actor-Critic</a:t>
            </a:r>
          </a:p>
          <a:p>
            <a:pPr lvl="1"/>
            <a:r>
              <a:rPr lang="en-US" altLang="ko-KR" dirty="0"/>
              <a:t>Overview</a:t>
            </a:r>
          </a:p>
          <a:p>
            <a:r>
              <a:rPr lang="en-US" altLang="ko-KR" dirty="0"/>
              <a:t>A2C</a:t>
            </a:r>
          </a:p>
          <a:p>
            <a:pPr lvl="1"/>
            <a:r>
              <a:rPr lang="en-US" altLang="ko-KR" dirty="0"/>
              <a:t>Overview</a:t>
            </a:r>
          </a:p>
          <a:p>
            <a:pPr lvl="1"/>
            <a:r>
              <a:rPr lang="en-US" altLang="ko-KR" dirty="0"/>
              <a:t>Return vs. Advantage</a:t>
            </a:r>
          </a:p>
          <a:p>
            <a:pPr lvl="1"/>
            <a:r>
              <a:rPr lang="en-US" altLang="ko-KR" dirty="0"/>
              <a:t>Stochastic Gradient Ascent</a:t>
            </a:r>
          </a:p>
          <a:p>
            <a:pPr lvl="1"/>
            <a:r>
              <a:rPr lang="en-US" altLang="ko-KR" dirty="0"/>
              <a:t>REINFORCE vs. A2C</a:t>
            </a:r>
          </a:p>
          <a:p>
            <a:pPr lvl="1"/>
            <a:r>
              <a:rPr lang="en-US" altLang="ko-KR" dirty="0"/>
              <a:t>Code Ex.: A2C + Parallel Agent Learning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573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611CA3-750E-43A7-8EF7-A830CAFC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84932DE-43CE-B053-5515-6A11C6B4E9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34252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/>
                  <a:t>Note there’s no bootstrapping,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ko-KR" altLang="en-US" sz="2800" i="1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800" dirty="0"/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i="1" dirty="0">
                        <a:latin typeface="Cambria Math" panose="02040503050406030204" pitchFamily="18" charset="0"/>
                      </a:rPr>
                      <m:t>E</m:t>
                    </m:r>
                    <m:r>
                      <a:rPr lang="ko-KR" altLang="en-US" sz="2800" i="1" baseline="30000"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altLang="ko-KR" sz="2800" i="1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altLang="ko-KR" sz="2800" i="1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sz="2800" i="1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ko-KR" sz="2800" dirty="0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J(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)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ko-KR" altLang="en-US" i="1" baseline="-2500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ko-KR" altLang="en-US" i="1" baseline="-25000"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         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ko-KR" altLang="en-US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m:rPr>
                        <m:sty m:val="p"/>
                      </m:rP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         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E</a:t>
                </a:r>
                <a:r>
                  <a:rPr lang="en-US" altLang="ko-KR" baseline="-25000" dirty="0">
                    <a:solidFill>
                      <a:schemeClr val="tx1"/>
                    </a:solidFill>
                  </a:rPr>
                  <a:t>a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𝜋𝜃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 [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ko-KR" dirty="0"/>
                  <a:t>]</a:t>
                </a:r>
              </a:p>
              <a:p>
                <a:pPr marL="0" indent="0">
                  <a:buNone/>
                </a:pPr>
                <a:r>
                  <a:rPr lang="en-US" altLang="ko-KR" dirty="0"/>
                  <a:t>         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[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ko-KR" dirty="0"/>
                  <a:t>]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84932DE-43CE-B053-5515-6A11C6B4E9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34252" cy="4351338"/>
              </a:xfrm>
              <a:blipFill>
                <a:blip r:embed="rId2"/>
                <a:stretch>
                  <a:fillRect l="-994" t="-14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8EAE12D-EB90-FC4B-CD04-51DBCC72EA56}"/>
              </a:ext>
            </a:extLst>
          </p:cNvPr>
          <p:cNvCxnSpPr/>
          <p:nvPr/>
        </p:nvCxnSpPr>
        <p:spPr>
          <a:xfrm>
            <a:off x="3110067" y="3404571"/>
            <a:ext cx="10618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ECB152E-FE69-5762-285F-6D8CA79A9AE4}"/>
              </a:ext>
            </a:extLst>
          </p:cNvPr>
          <p:cNvSpPr txBox="1"/>
          <p:nvPr/>
        </p:nvSpPr>
        <p:spPr>
          <a:xfrm>
            <a:off x="2899507" y="3482696"/>
            <a:ext cx="2009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Distribution of collected data</a:t>
            </a:r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41468B9-A2B1-61DA-7B7D-FD0801E8CA12}"/>
              </a:ext>
            </a:extLst>
          </p:cNvPr>
          <p:cNvCxnSpPr>
            <a:cxnSpLocks/>
          </p:cNvCxnSpPr>
          <p:nvPr/>
        </p:nvCxnSpPr>
        <p:spPr>
          <a:xfrm>
            <a:off x="4908668" y="3410713"/>
            <a:ext cx="19843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B24397-21D0-450F-CA59-E868F8406061}"/>
                  </a:ext>
                </a:extLst>
              </p:cNvPr>
              <p:cNvSpPr txBox="1"/>
              <p:nvPr/>
            </p:nvSpPr>
            <p:spPr>
              <a:xfrm>
                <a:off x="7145967" y="3404571"/>
                <a:ext cx="1293641" cy="768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ko-KR" altLang="en-US" sz="2400" i="1" baseline="-25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ko-KR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ko-KR" altLang="en-US" sz="2400" i="1" baseline="-25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ko-KR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ko-KR" altLang="en-US" sz="2400" i="1" baseline="-25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ko-K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B24397-21D0-450F-CA59-E868F8406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967" y="3404571"/>
                <a:ext cx="1293641" cy="768993"/>
              </a:xfrm>
              <a:prstGeom prst="rect">
                <a:avLst/>
              </a:prstGeom>
              <a:blipFill>
                <a:blip r:embed="rId3"/>
                <a:stretch>
                  <a:fillRect b="-15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AD6A85D-8152-F8DA-DC71-75F6FC1A1BDB}"/>
              </a:ext>
            </a:extLst>
          </p:cNvPr>
          <p:cNvSpPr txBox="1"/>
          <p:nvPr/>
        </p:nvSpPr>
        <p:spPr>
          <a:xfrm>
            <a:off x="6096000" y="3604401"/>
            <a:ext cx="1049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Equal to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02C7AB5-1D2D-9717-D9CC-C6E4C3A119D6}"/>
              </a:ext>
            </a:extLst>
          </p:cNvPr>
          <p:cNvCxnSpPr>
            <a:cxnSpLocks/>
          </p:cNvCxnSpPr>
          <p:nvPr/>
        </p:nvCxnSpPr>
        <p:spPr>
          <a:xfrm>
            <a:off x="2524347" y="5487163"/>
            <a:ext cx="35220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CCE23F-1086-2403-B39C-7B7D5DBC7B8E}"/>
                  </a:ext>
                </a:extLst>
              </p:cNvPr>
              <p:cNvSpPr txBox="1"/>
              <p:nvPr/>
            </p:nvSpPr>
            <p:spPr>
              <a:xfrm>
                <a:off x="2166977" y="5598533"/>
                <a:ext cx="14740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tx1"/>
                    </a:solidFill>
                  </a:rPr>
                  <a:t>Sample mean that follows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𝜋𝜃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 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DCCE23F-1086-2403-B39C-7B7D5DBC7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977" y="5598533"/>
                <a:ext cx="1474031" cy="923330"/>
              </a:xfrm>
              <a:prstGeom prst="rect">
                <a:avLst/>
              </a:prstGeom>
              <a:blipFill>
                <a:blip r:embed="rId4"/>
                <a:stretch>
                  <a:fillRect l="-3306" t="-3289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8720090-792F-A718-76B8-398BB2228F17}"/>
              </a:ext>
            </a:extLst>
          </p:cNvPr>
          <p:cNvCxnSpPr>
            <a:cxnSpLocks/>
          </p:cNvCxnSpPr>
          <p:nvPr/>
        </p:nvCxnSpPr>
        <p:spPr>
          <a:xfrm>
            <a:off x="4530126" y="2928931"/>
            <a:ext cx="720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5058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9E6835D-6951-722C-00BF-565116F8C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EAD8ABB-07D3-F89B-1A85-588906BC7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We will perform stochastic gradient ascent(SGA):</a:t>
            </a:r>
          </a:p>
          <a:p>
            <a:endParaRPr lang="en-US" altLang="ko-KR" sz="2800" dirty="0"/>
          </a:p>
          <a:p>
            <a:endParaRPr lang="en-US" altLang="ko-KR" dirty="0"/>
          </a:p>
          <a:p>
            <a:r>
              <a:rPr lang="en-US" altLang="ko-KR" dirty="0"/>
              <a:t>REINFORCE perform stochastic gradient ascent(SGA): </a:t>
            </a:r>
          </a:p>
          <a:p>
            <a:endParaRPr lang="en-US" altLang="ko-KR" sz="28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2944ECE-A76E-A772-494C-5E7648D48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547" y="2436659"/>
            <a:ext cx="3139712" cy="49381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167D0F3-8039-0FB5-76AB-C12C8E707B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86" t="8078"/>
          <a:stretch/>
        </p:blipFill>
        <p:spPr>
          <a:xfrm>
            <a:off x="3456309" y="4356684"/>
            <a:ext cx="5279382" cy="64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23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FDBA2-8868-B82D-827D-8533C21C8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482DA5-D95D-2804-D812-413733D83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24842"/>
            <a:ext cx="8768418" cy="3980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107F2B-6089-A1CA-3428-8532D028C59E}"/>
              </a:ext>
            </a:extLst>
          </p:cNvPr>
          <p:cNvSpPr txBox="1"/>
          <p:nvPr/>
        </p:nvSpPr>
        <p:spPr>
          <a:xfrm>
            <a:off x="5222408" y="3588086"/>
            <a:ext cx="48507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g</a:t>
            </a:r>
            <a:r>
              <a:rPr lang="en-US" altLang="ko-KR" baseline="-25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is the actual return obtained starting at time t of the episode(all the rewards obtained until the end of the episode)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53350C-61E9-B65E-E9F9-F7A9D00C2CC1}"/>
              </a:ext>
            </a:extLst>
          </p:cNvPr>
          <p:cNvSpPr txBox="1"/>
          <p:nvPr/>
        </p:nvSpPr>
        <p:spPr>
          <a:xfrm>
            <a:off x="4060182" y="5559898"/>
            <a:ext cx="69523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Stochastic gradient ascent:  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678A1D-8FED-F3A4-F9E2-F4FEBA3A136C}"/>
                  </a:ext>
                </a:extLst>
              </p:cNvPr>
              <p:cNvSpPr txBox="1"/>
              <p:nvPr/>
            </p:nvSpPr>
            <p:spPr>
              <a:xfrm>
                <a:off x="5222408" y="4839631"/>
                <a:ext cx="6096000" cy="6614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the gradient of the policy performance estimate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ko-KR" altLang="en-US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 using samples collected from the environment </a:t>
                </a:r>
                <a:endParaRPr lang="ko-KR" altLang="en-US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678A1D-8FED-F3A4-F9E2-F4FEBA3A1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2408" y="4839631"/>
                <a:ext cx="6096000" cy="661463"/>
              </a:xfrm>
              <a:prstGeom prst="rect">
                <a:avLst/>
              </a:prstGeom>
              <a:blipFill>
                <a:blip r:embed="rId3"/>
                <a:stretch>
                  <a:fillRect l="-700" t="-5556" b="-120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9B899BE-0B11-8769-B505-CF2437FBBBD9}"/>
              </a:ext>
            </a:extLst>
          </p:cNvPr>
          <p:cNvSpPr txBox="1"/>
          <p:nvPr/>
        </p:nvSpPr>
        <p:spPr>
          <a:xfrm>
            <a:off x="9400140" y="2568105"/>
            <a:ext cx="2425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Get an episode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330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7CCBAC-5CFC-E30E-A47E-1EE9B8E67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Parallel learning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BB2AF8-B9AB-0CF7-56E7-719241C2A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Successive state </a:t>
            </a:r>
            <a:r>
              <a:rPr lang="en-US" altLang="ko-KR" dirty="0"/>
              <a:t>tend to be very be very similar to the previous one, and this is called the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time correlation problem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r>
              <a:rPr lang="en-US" altLang="ko-KR" dirty="0"/>
              <a:t>The solution used with Policy Gradient methods</a:t>
            </a:r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FC1D7C1-DAD5-910E-810F-501004064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270" y="3248025"/>
            <a:ext cx="7040394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778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5AE39-63FC-1F5F-2E94-88AA92CC2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Parallel learning</a:t>
            </a:r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37B589BA-62BD-2141-8370-949CDA01F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765" y="1668565"/>
            <a:ext cx="3853070" cy="234272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A6BBE0F-877F-B653-5AEF-046731CDA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922" y="4427127"/>
            <a:ext cx="3819940" cy="206574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FD09652-4E8D-5716-DCE8-D05CDF1CE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747" y="2383147"/>
            <a:ext cx="5048983" cy="253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47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7FCB6-CF89-5BF8-C1C7-5F781E0CE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Strategy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6539DDE-B30F-DC5B-629A-64A1CEDB2B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ko-KR" dirty="0"/>
                  <a:t>We want to maintain the agent’s exploration but we do not have mechanisms such as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-greedy policies</a:t>
                </a:r>
              </a:p>
              <a:p>
                <a:endParaRPr lang="en-US" altLang="ko-KR" dirty="0"/>
              </a:p>
              <a:p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Now the neural net. is our policy. How to incorporate an exploration </a:t>
                </a:r>
                <a:r>
                  <a:rPr lang="en-US" altLang="ko-KR" dirty="0"/>
                  <a:t>mechanism into our neural network?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We will incentivize the agent to </a:t>
                </a: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keep the entropy of its policy </a:t>
                </a:r>
                <a:r>
                  <a:rPr lang="en-US" altLang="ko-KR" dirty="0"/>
                  <a:t>as high as possible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=− </m:t>
                      </m:r>
                      <m:nary>
                        <m:naryPr>
                          <m:chr m:val="∑"/>
                          <m:supHide m:val="on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)∙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altLang="ko-KR" dirty="0"/>
              </a:p>
              <a:p>
                <a:pPr marL="0" indent="0">
                  <a:buNone/>
                </a:pPr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6539DDE-B30F-DC5B-629A-64A1CEDB2B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361" r="-16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2301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77EEC3-F515-7B1D-9647-40CBB12FE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Strategy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892F147-148C-CBF9-85D5-D0BEB70A5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858560"/>
                <a:ext cx="11049002" cy="22479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What is Entropy? the level of uncertainty of a random variable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2000" dirty="0"/>
                  <a:t>  e,g.,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2000" dirty="0"/>
                  <a:t>   if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2000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2000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000" dirty="0"/>
                  <a:t>0,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sz="2000" dirty="0"/>
                  <a:t> </a:t>
                </a:r>
                <a:r>
                  <a:rPr lang="en-US" altLang="ko-KR" sz="2000" dirty="0"/>
                  <a:t>-[1</a:t>
                </a:r>
                <a14:m>
                  <m:oMath xmlns:m="http://schemas.openxmlformats.org/officeDocument/2006/math">
                    <m:r>
                      <a:rPr lang="en-US" altLang="ko-K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sz="2000" dirty="0"/>
                  <a:t>ln(0)] = 0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sz="2000" dirty="0"/>
                  <a:t>   if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2000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0.5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2000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000" dirty="0"/>
                  <a:t>0.5,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sz="2000" dirty="0"/>
                  <a:t> </a:t>
                </a:r>
                <a:r>
                  <a:rPr lang="en-US" altLang="ko-KR" sz="2000" dirty="0"/>
                  <a:t>-[0.5</a:t>
                </a:r>
                <a14:m>
                  <m:oMath xmlns:m="http://schemas.openxmlformats.org/officeDocument/2006/math">
                    <m:r>
                      <a:rPr lang="en-US" altLang="ko-K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0.5</m:t>
                            </m:r>
                          </m:e>
                        </m:d>
                      </m:e>
                    </m:func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+0.5</m:t>
                    </m:r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sz="2000" dirty="0"/>
                  <a:t>ln(0.5)]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ko-KR" sz="2000" dirty="0"/>
                  <a:t> 0.6931</a:t>
                </a:r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892F147-148C-CBF9-85D5-D0BEB70A5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858560"/>
                <a:ext cx="11049002" cy="2247900"/>
              </a:xfrm>
              <a:blipFill>
                <a:blip r:embed="rId2"/>
                <a:stretch>
                  <a:fillRect l="-938" t="-29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相似性和距离度量 (Similarity &amp; Distance Measurement) - Leo Van | 范叶亮">
            <a:extLst>
              <a:ext uri="{FF2B5EF4-FFF2-40B4-BE49-F238E27FC236}">
                <a16:creationId xmlns:a16="http://schemas.microsoft.com/office/drawing/2014/main" id="{09AABA1D-0FBA-3CAC-8CF6-F025FA5EC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150" y="4281618"/>
            <a:ext cx="3656403" cy="243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3B3838-A50F-23FB-097F-C13F87655C84}"/>
              </a:ext>
            </a:extLst>
          </p:cNvPr>
          <p:cNvSpPr txBox="1"/>
          <p:nvPr/>
        </p:nvSpPr>
        <p:spPr>
          <a:xfrm>
            <a:off x="8214851" y="4274332"/>
            <a:ext cx="351380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/>
              <a:t>Max. point where our </a:t>
            </a:r>
            <a:r>
              <a:rPr lang="en-US" altLang="ko-KR" sz="1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confidence in our predictions will go down</a:t>
            </a:r>
            <a:r>
              <a:rPr lang="en-US" altLang="ko-KR" sz="1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Max. point where it surprises us</a:t>
            </a:r>
            <a:endParaRPr lang="en-US" altLang="ko-KR" sz="1800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F8377D9-55D0-3642-9D4F-3CDD764CB166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6096000" y="5012996"/>
            <a:ext cx="2118851" cy="11095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349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695011-A468-10D0-0E6C-E442A30AF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Strategy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7662940-158F-1F31-EC05-0CD51977E827}"/>
              </a:ext>
            </a:extLst>
          </p:cNvPr>
          <p:cNvSpPr txBox="1">
            <a:spLocks/>
          </p:cNvSpPr>
          <p:nvPr/>
        </p:nvSpPr>
        <p:spPr>
          <a:xfrm>
            <a:off x="869642" y="1868557"/>
            <a:ext cx="10663154" cy="46243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What is the entropy of a policy?</a:t>
            </a:r>
          </a:p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Uncertainty in the action to be selected in a state:</a:t>
            </a:r>
          </a:p>
          <a:p>
            <a:endParaRPr lang="en-US" altLang="ko-KR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endParaRPr lang="en-US" altLang="ko-KR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endParaRPr lang="en-US" altLang="ko-KR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endParaRPr lang="en-US" altLang="ko-KR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r>
              <a:rPr lang="en-US" altLang="ko-KR" dirty="0"/>
              <a:t>Random variable(A</a:t>
            </a:r>
            <a:r>
              <a:rPr lang="en-US" altLang="ko-KR" baseline="-25000" dirty="0"/>
              <a:t>t</a:t>
            </a:r>
            <a:r>
              <a:rPr lang="en-US" altLang="ko-KR" dirty="0"/>
              <a:t>) is the action the policy will choose in a state. </a:t>
            </a:r>
          </a:p>
          <a:p>
            <a:r>
              <a:rPr lang="en-US" altLang="ko-KR" dirty="0"/>
              <a:t>The entropy is computed by multiplying the probability of choosing each action by its logarithm and adding up the results</a:t>
            </a:r>
          </a:p>
          <a:p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0CD1F8-FE3D-9E11-66F6-4A3040403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514" y="3234830"/>
            <a:ext cx="5492972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22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2C55F-E3C2-F3DE-A59A-E9CA78031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5ADA00-3769-21DD-C953-1331ADB08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Strategy</a:t>
            </a:r>
          </a:p>
        </p:txBody>
      </p:sp>
      <p:pic>
        <p:nvPicPr>
          <p:cNvPr id="2050" name="Picture 2" descr="Entropy Regularization in Reinforcement Learning | by Mauricio Fadel ...">
            <a:extLst>
              <a:ext uri="{FF2B5EF4-FFF2-40B4-BE49-F238E27FC236}">
                <a16:creationId xmlns:a16="http://schemas.microsoft.com/office/drawing/2014/main" id="{3F21434F-C737-53EB-3A25-47A3AF0CE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006" y="3241753"/>
            <a:ext cx="7533148" cy="290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724362A-97F6-F3EC-D25F-63B4E658EF8F}"/>
              </a:ext>
            </a:extLst>
          </p:cNvPr>
          <p:cNvSpPr txBox="1">
            <a:spLocks/>
          </p:cNvSpPr>
          <p:nvPr/>
        </p:nvSpPr>
        <p:spPr>
          <a:xfrm>
            <a:off x="869642" y="1901812"/>
            <a:ext cx="10663154" cy="3278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What is the entropy of a policy?</a:t>
            </a:r>
          </a:p>
          <a:p>
            <a:r>
              <a:rPr lang="en-US" altLang="ko-KR" dirty="0"/>
              <a:t>Imagine that we have 4 actions available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7626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FEE10D-AF85-43ED-E5E8-0880AC3F3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Strategy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DB9C37-5D8B-2ADC-ABBA-F469B70EC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0876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What is the entropy of a policy?</a:t>
            </a:r>
          </a:p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In order for the agent to explore the environment. We must keep the entropy of the policy high</a:t>
            </a:r>
          </a:p>
          <a:p>
            <a:endParaRPr lang="en-US" altLang="ko-KR" dirty="0"/>
          </a:p>
          <a:p>
            <a:r>
              <a:rPr lang="en-US" altLang="ko-KR" dirty="0"/>
              <a:t>We add the entropy to the function to be maximized: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Advantages in optimizing a policy: </a:t>
            </a:r>
          </a:p>
          <a:p>
            <a:pPr marL="0" indent="0" algn="ctr">
              <a:buNone/>
            </a:pPr>
            <a:r>
              <a:rPr lang="en-US" altLang="ko-KR" dirty="0"/>
              <a:t>Exploration, Robustness, Policy refinement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04FB2D0-DBFA-525B-6CA8-CAFC4882E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538" y="3986545"/>
            <a:ext cx="7510923" cy="74987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D1950DF-4B15-4CFD-D5B3-3439579765EA}"/>
              </a:ext>
            </a:extLst>
          </p:cNvPr>
          <p:cNvSpPr/>
          <p:nvPr/>
        </p:nvSpPr>
        <p:spPr>
          <a:xfrm>
            <a:off x="8121232" y="3986545"/>
            <a:ext cx="1356851" cy="749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8836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D71F56D-5245-16A4-E257-6FC872A2F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Policy Gradient methods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577C4A-A339-A190-78D6-527EF15F81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3358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BDD77CF-D93A-3D9E-008F-7FCB17276B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959" y="1690688"/>
            <a:ext cx="9079980" cy="463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F95C8A7-A5FA-1C0D-D4AE-8631975278C5}"/>
              </a:ext>
            </a:extLst>
          </p:cNvPr>
          <p:cNvSpPr/>
          <p:nvPr/>
        </p:nvSpPr>
        <p:spPr>
          <a:xfrm>
            <a:off x="1658233" y="2433484"/>
            <a:ext cx="4119716" cy="3539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E6288F-042B-3FAB-DD66-841715678528}"/>
              </a:ext>
            </a:extLst>
          </p:cNvPr>
          <p:cNvSpPr/>
          <p:nvPr/>
        </p:nvSpPr>
        <p:spPr>
          <a:xfrm>
            <a:off x="6255029" y="4593409"/>
            <a:ext cx="3564832" cy="3960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319B91EC-2B95-5679-3576-1E716090A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Parallel REINFORCE learning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CEC85E-581F-BA89-384D-E0FD8B875858}"/>
              </a:ext>
            </a:extLst>
          </p:cNvPr>
          <p:cNvSpPr txBox="1"/>
          <p:nvPr/>
        </p:nvSpPr>
        <p:spPr>
          <a:xfrm>
            <a:off x="6357171" y="5319693"/>
            <a:ext cx="35138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We also try to maximize the entropy of the policy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C2B1106-398C-D8CF-F79C-ED97B91802DC}"/>
              </a:ext>
            </a:extLst>
          </p:cNvPr>
          <p:cNvSpPr/>
          <p:nvPr/>
        </p:nvSpPr>
        <p:spPr>
          <a:xfrm>
            <a:off x="5526749" y="4920117"/>
            <a:ext cx="881535" cy="3960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1AA0F38-705B-0CCB-C936-B8075FE5E6FB}"/>
              </a:ext>
            </a:extLst>
          </p:cNvPr>
          <p:cNvCxnSpPr/>
          <p:nvPr/>
        </p:nvCxnSpPr>
        <p:spPr>
          <a:xfrm>
            <a:off x="5655635" y="5049077"/>
            <a:ext cx="0" cy="178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9063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0D975-E395-B9B5-26ED-4CC212DFA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5C505F-B5D2-E4B6-8E35-67A8A28EA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7"/>
          <a:stretch/>
        </p:blipFill>
        <p:spPr>
          <a:xfrm>
            <a:off x="7149765" y="3749489"/>
            <a:ext cx="4419382" cy="242747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60DD66C-C2C0-B93E-3016-5709B5F7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Code Ex.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CC3FF3-2219-7CAB-59E4-01E88F339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49609" cy="4667250"/>
          </a:xfrm>
        </p:spPr>
        <p:txBody>
          <a:bodyPr>
            <a:normAutofit/>
          </a:bodyPr>
          <a:lstStyle/>
          <a:p>
            <a:r>
              <a:rPr lang="en-US" altLang="ko-KR" dirty="0"/>
              <a:t>Upload ‘REINFORCE_CartPole.ipynb’ file onto Colab</a:t>
            </a:r>
          </a:p>
          <a:p>
            <a:r>
              <a:rPr lang="en-US" altLang="ko-KR" dirty="0"/>
              <a:t>Upload ‘utils.py’ file onto Colab</a:t>
            </a:r>
          </a:p>
          <a:p>
            <a:r>
              <a:rPr lang="en-US" altLang="ko-KR" dirty="0"/>
              <a:t>Upload ‘parallel_env.py’ file onto Colab</a:t>
            </a:r>
          </a:p>
          <a:p>
            <a:r>
              <a:rPr lang="en-US" altLang="ko-KR" dirty="0"/>
              <a:t>Add ‘pip install numpy==1.23.1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6896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0D975-E395-B9B5-26ED-4CC212DFA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5C505F-B5D2-E4B6-8E35-67A8A28EA2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17"/>
          <a:stretch/>
        </p:blipFill>
        <p:spPr>
          <a:xfrm>
            <a:off x="7149765" y="3910779"/>
            <a:ext cx="4419382" cy="242747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60DD66C-C2C0-B93E-3016-5709B5F7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Code Ex.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CC3FF3-2219-7CAB-59E4-01E88F339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32089"/>
            <a:ext cx="10949609" cy="262710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Cartpole: </a:t>
            </a:r>
            <a:r>
              <a:rPr lang="en-US" altLang="ko-KR" b="0" i="0" dirty="0">
                <a:solidFill>
                  <a:srgbClr val="404040"/>
                </a:solidFill>
                <a:effectLst/>
                <a:highlight>
                  <a:srgbClr val="FCFCFC"/>
                </a:highlight>
                <a:latin typeface="Lato" panose="020F0502020204030203" pitchFamily="34" charset="0"/>
              </a:rPr>
              <a:t>move a cart (black) such that it balances a pendulum (brown) without moving too far from the center.</a:t>
            </a:r>
            <a:endParaRPr lang="ko-KR" altLang="en-US" dirty="0"/>
          </a:p>
          <a:p>
            <a:pPr>
              <a:lnSpc>
                <a:spcPct val="110000"/>
              </a:lnSpc>
            </a:pPr>
            <a:r>
              <a:rPr lang="en-US" altLang="ko-KR" dirty="0"/>
              <a:t>State: </a:t>
            </a:r>
            <a:r>
              <a:rPr lang="en-US" altLang="ko-KR" b="0" i="0" dirty="0">
                <a:solidFill>
                  <a:srgbClr val="404040"/>
                </a:solidFill>
                <a:effectLst/>
                <a:highlight>
                  <a:srgbClr val="FCFCFC"/>
                </a:highlight>
                <a:latin typeface="Lato" panose="020F0502020204030203" pitchFamily="34" charset="0"/>
              </a:rPr>
              <a:t>The agent observes current position and velocity of the cart, as well as angle and velocity of the pole </a:t>
            </a:r>
            <a:r>
              <a:rPr lang="en-US" altLang="ko-KR" dirty="0"/>
              <a:t>(cart position, cart velocity, pole angle, pole angular velocity)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FF4290-454F-CD16-01C9-16FAB2DD7562}"/>
              </a:ext>
            </a:extLst>
          </p:cNvPr>
          <p:cNvSpPr txBox="1"/>
          <p:nvPr/>
        </p:nvSpPr>
        <p:spPr>
          <a:xfrm>
            <a:off x="871657" y="4394131"/>
            <a:ext cx="6457013" cy="1944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2800" dirty="0"/>
              <a:t>Action:  It can act by pushing the cart to the left (value 0) or to the right (value 1). </a:t>
            </a:r>
          </a:p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2800" dirty="0"/>
              <a:t>Reward:+1 for every step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5256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2718D13-A3E0-3419-48B8-A6AC60887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Actor-Critic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812AC73-5518-5B97-F9F9-C4A8FEBA92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1880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3BA85-226C-2715-E487-776ED669B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DD60DEC-7540-2370-26B2-DCB3E7A0E6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‘Monte-Carlo’ Policy Gradient method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J(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)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ko-KR" altLang="en-US" i="1" baseline="-25000"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altLang="ko-KR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ko-KR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‘Actor-Critic’ method requires Q or V to calculate PG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J(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)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ko-KR" altLang="en-US" i="1" baseline="-25000"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  <m:r>
                      <a:rPr lang="en-US" altLang="ko-KR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ko-KR" altLang="en-US" i="1" baseline="30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dirty="0"/>
                      <m:t>J</m:t>
                    </m:r>
                    <m:r>
                      <m:rPr>
                        <m:nor/>
                      </m:rPr>
                      <a:rPr lang="en-US" altLang="ko-KR" dirty="0"/>
                      <m:t>(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m:rPr>
                        <m:nor/>
                      </m:rPr>
                      <a:rPr lang="en-US" altLang="ko-KR" dirty="0"/>
                      <m:t>)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b>
                      <m:sup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nary>
                      <m:naryPr>
                        <m:chr m:val="∑"/>
                        <m:sup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ko-KR" altLang="en-US" i="1" baseline="-25000" smtClean="0"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V</a:t>
                </a:r>
                <a14:m>
                  <m:oMath xmlns:m="http://schemas.openxmlformats.org/officeDocument/2006/math">
                    <m:r>
                      <a:rPr lang="ko-KR" altLang="en-US" i="1" baseline="30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DD60DEC-7540-2370-26B2-DCB3E7A0E6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8227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756B700-4F65-20B5-7F07-605A47E5D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ECAA6DB-0AC2-454A-A552-A583C3119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TD + Policy Gradient</a:t>
            </a:r>
          </a:p>
          <a:p>
            <a:pPr lvl="1"/>
            <a:r>
              <a:rPr lang="en-US" altLang="ko-KR" dirty="0"/>
              <a:t>Optimize the neural network during the episode by bootstrapping the value of the next state</a:t>
            </a:r>
            <a:endParaRPr lang="ko-KR" altLang="en-US" dirty="0"/>
          </a:p>
          <a:p>
            <a:pPr lvl="1"/>
            <a:r>
              <a:rPr lang="en-US" altLang="ko-KR" dirty="0"/>
              <a:t>Recall Temporal Difference (TD) learn at each time step</a:t>
            </a:r>
          </a:p>
          <a:p>
            <a:pPr lvl="1"/>
            <a:endParaRPr lang="en-US" altLang="ko-KR" dirty="0"/>
          </a:p>
          <a:p>
            <a:r>
              <a:rPr lang="en-US" altLang="ko-KR" dirty="0">
                <a:sym typeface="Wingdings" panose="05000000000000000000" pitchFamily="2" charset="2"/>
              </a:rPr>
              <a:t>Agent has both actor and critic networks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3979398-2C5A-17C3-1EC7-D5EF996BE527}"/>
              </a:ext>
            </a:extLst>
          </p:cNvPr>
          <p:cNvGrpSpPr/>
          <p:nvPr/>
        </p:nvGrpSpPr>
        <p:grpSpPr>
          <a:xfrm>
            <a:off x="2656029" y="4514409"/>
            <a:ext cx="7163831" cy="1846296"/>
            <a:chOff x="1701873" y="4165518"/>
            <a:chExt cx="8410536" cy="2167603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0495E6FD-6461-9626-7573-CBB7531CDE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1873" y="4165519"/>
              <a:ext cx="3381628" cy="2167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38FE3148-9737-FA43-0396-422D8E5F5E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0781" y="4165518"/>
              <a:ext cx="3381628" cy="2167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B3B7627-91B5-CADA-08AE-7D5B7765200F}"/>
                    </a:ext>
                  </a:extLst>
                </p:cNvPr>
                <p:cNvSpPr txBox="1"/>
                <p:nvPr/>
              </p:nvSpPr>
              <p:spPr>
                <a:xfrm>
                  <a:off x="2685051" y="4977928"/>
                  <a:ext cx="841944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800" b="0" i="1" dirty="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B3B7627-91B5-CADA-08AE-7D5B776520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5051" y="4977928"/>
                  <a:ext cx="841944" cy="523220"/>
                </a:xfrm>
                <a:prstGeom prst="rect">
                  <a:avLst/>
                </a:prstGeom>
                <a:blipFill>
                  <a:blip r:embed="rId3"/>
                  <a:stretch>
                    <a:fillRect b="-411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8E1C365-0AFA-D92E-7B63-04B09BFCB0B1}"/>
                    </a:ext>
                  </a:extLst>
                </p:cNvPr>
                <p:cNvSpPr txBox="1"/>
                <p:nvPr/>
              </p:nvSpPr>
              <p:spPr>
                <a:xfrm>
                  <a:off x="7881399" y="4976268"/>
                  <a:ext cx="841944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800" i="1" dirty="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ko-KR" altLang="en-US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8E1C365-0AFA-D92E-7B63-04B09BFCB0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1399" y="4976268"/>
                  <a:ext cx="841944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796715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C00D3795-8278-6CC6-56E7-13B621D87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Advantage Actor-Critic(A2C)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DB69262-7D98-43FA-80DD-F6B4EC3BA1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3570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639BF1-BC72-73CD-4A13-043D1F5C2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D0E863-C28D-F516-D123-8B275059D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795C60-1F21-C969-E522-258550A7F868}"/>
              </a:ext>
            </a:extLst>
          </p:cNvPr>
          <p:cNvSpPr txBox="1"/>
          <p:nvPr/>
        </p:nvSpPr>
        <p:spPr>
          <a:xfrm>
            <a:off x="4278797" y="2297103"/>
            <a:ext cx="42390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Advantage Actor-Critic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E9E8B5-1947-EE83-975C-255A30C2D70A}"/>
                  </a:ext>
                </a:extLst>
              </p:cNvPr>
              <p:cNvSpPr txBox="1"/>
              <p:nvPr/>
            </p:nvSpPr>
            <p:spPr>
              <a:xfrm>
                <a:off x="1893404" y="3903330"/>
                <a:ext cx="2850081" cy="537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  <m:r>
                      <m:rPr>
                        <m:sty m:val="p"/>
                      </m:rPr>
                      <a:rPr lang="en-US" altLang="ko-KR" sz="2800" dirty="0">
                        <a:latin typeface="Cambria Math" panose="02040503050406030204" pitchFamily="18" charset="0"/>
                      </a:rPr>
                      <m:t>dv</m:t>
                    </m:r>
                    <m:r>
                      <m:rPr>
                        <m:sty m:val="p"/>
                      </m:rPr>
                      <a:rPr lang="el-GR" altLang="ko-KR" sz="2800" i="1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altLang="ko-KR" sz="2800" dirty="0"/>
                  <a:t>(s,a)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E9E8B5-1947-EE83-975C-255A30C2D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404" y="3903330"/>
                <a:ext cx="2850081" cy="537583"/>
              </a:xfrm>
              <a:prstGeom prst="rect">
                <a:avLst/>
              </a:prstGeom>
              <a:blipFill>
                <a:blip r:embed="rId2"/>
                <a:stretch>
                  <a:fillRect t="-9091" b="-306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A4C73F-1341-8889-D87C-B5A67DCCBF0B}"/>
                  </a:ext>
                </a:extLst>
              </p:cNvPr>
              <p:cNvSpPr txBox="1"/>
              <p:nvPr/>
            </p:nvSpPr>
            <p:spPr>
              <a:xfrm>
                <a:off x="5411857" y="3907507"/>
                <a:ext cx="24810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8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2800" dirty="0"/>
                  <a:t>(a |s, </a:t>
                </a:r>
                <a14:m>
                  <m:oMath xmlns:m="http://schemas.openxmlformats.org/officeDocument/2006/math">
                    <m:r>
                      <a:rPr lang="ko-KR" altLang="en-US" sz="280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8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A4C73F-1341-8889-D87C-B5A67DCCB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857" y="3907507"/>
                <a:ext cx="2481063" cy="523220"/>
              </a:xfrm>
              <a:prstGeom prst="rect">
                <a:avLst/>
              </a:prstGeom>
              <a:blipFill>
                <a:blip r:embed="rId3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DD2315-8E85-A71B-92E4-C83CB320B470}"/>
                  </a:ext>
                </a:extLst>
              </p:cNvPr>
              <p:cNvSpPr txBox="1"/>
              <p:nvPr/>
            </p:nvSpPr>
            <p:spPr>
              <a:xfrm>
                <a:off x="8696739" y="3903330"/>
                <a:ext cx="17194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8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1"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acc>
                  </m:oMath>
                </a14:m>
                <a:r>
                  <a:rPr lang="en-US" altLang="ko-KR" sz="2800" dirty="0"/>
                  <a:t>(s | </a:t>
                </a:r>
                <a14:m>
                  <m:oMath xmlns:m="http://schemas.openxmlformats.org/officeDocument/2006/math">
                    <m:r>
                      <a:rPr lang="ko-KR" altLang="en-US" sz="280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ko-KR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DD2315-8E85-A71B-92E4-C83CB320B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6739" y="3903330"/>
                <a:ext cx="1719469" cy="523220"/>
              </a:xfrm>
              <a:prstGeom prst="rect">
                <a:avLst/>
              </a:prstGeom>
              <a:blipFill>
                <a:blip r:embed="rId4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C3B9226-4ED3-5A54-D466-26E6EFD0798C}"/>
              </a:ext>
            </a:extLst>
          </p:cNvPr>
          <p:cNvCxnSpPr/>
          <p:nvPr/>
        </p:nvCxnSpPr>
        <p:spPr>
          <a:xfrm>
            <a:off x="4219163" y="2820323"/>
            <a:ext cx="181720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44CB098-D1E2-9C91-8C8A-6822D219A1C5}"/>
              </a:ext>
            </a:extLst>
          </p:cNvPr>
          <p:cNvCxnSpPr>
            <a:cxnSpLocks/>
          </p:cNvCxnSpPr>
          <p:nvPr/>
        </p:nvCxnSpPr>
        <p:spPr>
          <a:xfrm>
            <a:off x="6235148" y="2808917"/>
            <a:ext cx="82163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76CB445-9401-9A51-91A3-6E7E300EFDC9}"/>
              </a:ext>
            </a:extLst>
          </p:cNvPr>
          <p:cNvCxnSpPr>
            <a:cxnSpLocks/>
          </p:cNvCxnSpPr>
          <p:nvPr/>
        </p:nvCxnSpPr>
        <p:spPr>
          <a:xfrm>
            <a:off x="7222434" y="2808917"/>
            <a:ext cx="82163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0B4A1E0-1786-6F29-4EF3-676E305C3046}"/>
              </a:ext>
            </a:extLst>
          </p:cNvPr>
          <p:cNvCxnSpPr>
            <a:endCxn id="9" idx="0"/>
          </p:cNvCxnSpPr>
          <p:nvPr/>
        </p:nvCxnSpPr>
        <p:spPr>
          <a:xfrm flipH="1">
            <a:off x="3318445" y="2808917"/>
            <a:ext cx="1809319" cy="10944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B142FB0-EF69-3C67-C04D-FEEE9B0C7C37}"/>
              </a:ext>
            </a:extLst>
          </p:cNvPr>
          <p:cNvCxnSpPr/>
          <p:nvPr/>
        </p:nvCxnSpPr>
        <p:spPr>
          <a:xfrm flipH="1">
            <a:off x="6235148" y="2808917"/>
            <a:ext cx="410817" cy="10944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4A3F715-173B-D107-5229-63538E4328A0}"/>
              </a:ext>
            </a:extLst>
          </p:cNvPr>
          <p:cNvCxnSpPr/>
          <p:nvPr/>
        </p:nvCxnSpPr>
        <p:spPr>
          <a:xfrm>
            <a:off x="7633251" y="2808917"/>
            <a:ext cx="1391479" cy="10944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369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F0AE1F-5798-F9A0-158B-4ED18CEB8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D14609F-1B16-7038-312F-C062537537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Excess return of choosing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altLang="ko-KR" dirty="0"/>
                  <a:t> action instead of following the policy: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>
                        <a:latin typeface="Cambria Math" panose="02040503050406030204" pitchFamily="18" charset="0"/>
                      </a:rPr>
                      <m:t>A</m:t>
                    </m:r>
                    <m:r>
                      <m:rPr>
                        <m:sty m:val="p"/>
                      </m:rPr>
                      <a:rPr lang="en-US" altLang="ko-KR" dirty="0">
                        <a:latin typeface="Cambria Math" panose="02040503050406030204" pitchFamily="18" charset="0"/>
                      </a:rPr>
                      <m:t>dv</m:t>
                    </m:r>
                    <m:r>
                      <m:rPr>
                        <m:sty m:val="p"/>
                      </m:rPr>
                      <a:rPr lang="el-GR" altLang="ko-KR" i="1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altLang="ko-KR" dirty="0"/>
                  <a:t>(s,a) = q</a:t>
                </a:r>
                <a:r>
                  <a:rPr lang="el-GR" altLang="ko-KR" baseline="-25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altLang="ko-KR" dirty="0"/>
                  <a:t>(s, a) - v</a:t>
                </a:r>
                <a:r>
                  <a:rPr lang="el-GR" altLang="ko-KR" baseline="-25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altLang="ko-KR" dirty="0"/>
                  <a:t>(s)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m:rPr>
                        <m:sty m:val="p"/>
                      </m:rPr>
                      <a:rPr lang="en-US" altLang="ko-KR" dirty="0">
                        <a:latin typeface="Cambria Math" panose="02040503050406030204" pitchFamily="18" charset="0"/>
                      </a:rPr>
                      <m:t>dv</m:t>
                    </m:r>
                    <m:r>
                      <m:rPr>
                        <m:sty m:val="p"/>
                      </m:rPr>
                      <a:rPr lang="el-GR" altLang="ko-KR" i="1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altLang="ko-KR" dirty="0"/>
                  <a:t>(s,a) = q</a:t>
                </a:r>
                <a:r>
                  <a:rPr lang="el-GR" altLang="ko-KR" baseline="-25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altLang="ko-KR" dirty="0"/>
                  <a:t>(s, a)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  <m:sup/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qπ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ko-KR" dirty="0"/>
              </a:p>
              <a:p>
                <a:pPr marL="0" indent="0" algn="ctr">
                  <a:buNone/>
                </a:pPr>
                <a:endParaRPr lang="en-US" altLang="ko-KR" dirty="0"/>
              </a:p>
              <a:p>
                <a:r>
                  <a:rPr lang="en-US" altLang="ko-KR" dirty="0"/>
                  <a:t>We want to reinforce the actions that obtain better results and discourage those that obtain worse results</a:t>
                </a:r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D14609F-1B16-7038-312F-C062537537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91959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C5287-0FAC-29B0-B686-4CEC4E4D5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83527C0-A66D-B61F-89CA-DAB72C62C6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m:rPr>
                        <m:sty m:val="p"/>
                      </m:rPr>
                      <a:rPr lang="en-US" altLang="ko-KR" dirty="0">
                        <a:latin typeface="Cambria Math" panose="02040503050406030204" pitchFamily="18" charset="0"/>
                      </a:rPr>
                      <m:t>dv</m:t>
                    </m:r>
                    <m:r>
                      <m:rPr>
                        <m:sty m:val="p"/>
                      </m:rPr>
                      <a:rPr lang="el-GR" altLang="ko-KR" i="1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altLang="ko-KR" dirty="0"/>
                  <a:t>(s,a) = q</a:t>
                </a:r>
                <a:r>
                  <a:rPr lang="el-GR" altLang="ko-KR" baseline="-25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altLang="ko-KR" dirty="0"/>
                  <a:t>(s, a) - v</a:t>
                </a:r>
                <a:r>
                  <a:rPr lang="el-GR" altLang="ko-KR" baseline="-25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altLang="ko-KR" dirty="0"/>
                  <a:t>(s)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We can estimate the advantage of an action as: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m:rPr>
                        <m:sty m:val="p"/>
                      </m:rPr>
                      <a:rPr lang="en-US" altLang="ko-KR" dirty="0">
                        <a:latin typeface="Cambria Math" panose="02040503050406030204" pitchFamily="18" charset="0"/>
                      </a:rPr>
                      <m:t>dv</m:t>
                    </m:r>
                    <m:r>
                      <m:rPr>
                        <m:sty m:val="p"/>
                      </m:rPr>
                      <a:rPr lang="el-GR" altLang="ko-KR" i="1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altLang="ko-KR" dirty="0"/>
                  <a:t>(s,a) = r(s, a)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ko-KR" b="0" i="0" dirty="0" smtClean="0"/>
                          <m:t>v</m:t>
                        </m:r>
                      </m:e>
                    </m:acc>
                    <m:r>
                      <m:rPr>
                        <m:sty m:val="p"/>
                      </m:rPr>
                      <a:rPr lang="el-GR" altLang="ko-KR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altLang="ko-KR" dirty="0"/>
                  <a:t>(s’) -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ko-KR" dirty="0"/>
                          <m:t>v</m:t>
                        </m:r>
                      </m:e>
                    </m:acc>
                    <m:r>
                      <m:rPr>
                        <m:sty m:val="p"/>
                      </m:rPr>
                      <a:rPr lang="el-GR" altLang="ko-KR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altLang="ko-KR" dirty="0"/>
                  <a:t>(s)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83527C0-A66D-B61F-89CA-DAB72C62C6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CDC9D4-7DA1-815A-0289-17A136E889FE}"/>
                  </a:ext>
                </a:extLst>
              </p:cNvPr>
              <p:cNvSpPr txBox="1"/>
              <p:nvPr/>
            </p:nvSpPr>
            <p:spPr>
              <a:xfrm>
                <a:off x="838200" y="2578111"/>
                <a:ext cx="5075903" cy="1815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i="1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m:rPr>
                        <m:sty m:val="p"/>
                      </m:rPr>
                      <a:rPr lang="en-US" altLang="ko-KR" sz="2800" dirty="0">
                        <a:latin typeface="Cambria Math" panose="02040503050406030204" pitchFamily="18" charset="0"/>
                      </a:rPr>
                      <m:t>dv</m:t>
                    </m:r>
                    <m:r>
                      <m:rPr>
                        <m:sty m:val="p"/>
                      </m:rPr>
                      <a:rPr lang="el-GR" altLang="ko-KR" sz="2800" i="1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altLang="ko-KR" sz="2800" dirty="0"/>
                  <a:t>(s,a) &gt; 0 :</a:t>
                </a:r>
              </a:p>
              <a:p>
                <a:r>
                  <a:rPr lang="en-US" altLang="ko-KR" sz="2800" dirty="0"/>
                  <a:t>Taking the action, a is </a:t>
                </a:r>
                <a:r>
                  <a:rPr lang="en-US" altLang="ko-KR" sz="2800" b="1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better</a:t>
                </a:r>
                <a:r>
                  <a:rPr lang="en-US" altLang="ko-KR" sz="28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ko-KR" sz="2800" dirty="0"/>
                  <a:t>than simply following the policy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CDC9D4-7DA1-815A-0289-17A136E88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578111"/>
                <a:ext cx="5075903" cy="1815882"/>
              </a:xfrm>
              <a:prstGeom prst="rect">
                <a:avLst/>
              </a:prstGeom>
              <a:blipFill>
                <a:blip r:embed="rId4"/>
                <a:stretch>
                  <a:fillRect l="-2524" t="-3691" b="-83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4065DC-0071-EDC7-2B4D-36501F377C63}"/>
                  </a:ext>
                </a:extLst>
              </p:cNvPr>
              <p:cNvSpPr txBox="1"/>
              <p:nvPr/>
            </p:nvSpPr>
            <p:spPr>
              <a:xfrm>
                <a:off x="6690853" y="2631326"/>
                <a:ext cx="4827637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i="1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m:rPr>
                        <m:sty m:val="p"/>
                      </m:rPr>
                      <a:rPr lang="en-US" altLang="ko-KR" sz="2800" dirty="0">
                        <a:latin typeface="Cambria Math" panose="02040503050406030204" pitchFamily="18" charset="0"/>
                      </a:rPr>
                      <m:t>dv</m:t>
                    </m:r>
                    <m:r>
                      <m:rPr>
                        <m:sty m:val="p"/>
                      </m:rPr>
                      <a:rPr lang="el-GR" altLang="ko-KR" sz="2800" i="1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altLang="ko-KR" sz="2800" dirty="0"/>
                  <a:t>(s,a) &lt; 0:</a:t>
                </a:r>
              </a:p>
              <a:p>
                <a:r>
                  <a:rPr lang="en-US" altLang="ko-KR" sz="2800" dirty="0"/>
                  <a:t>Taking the action a is </a:t>
                </a:r>
                <a:r>
                  <a:rPr lang="en-US" altLang="ko-KR" sz="2800" b="1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worse</a:t>
                </a:r>
                <a:r>
                  <a:rPr lang="en-US" altLang="ko-KR" sz="2800" dirty="0"/>
                  <a:t> than following the policy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4065DC-0071-EDC7-2B4D-36501F377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853" y="2631326"/>
                <a:ext cx="4827637" cy="1384995"/>
              </a:xfrm>
              <a:prstGeom prst="rect">
                <a:avLst/>
              </a:prstGeom>
              <a:blipFill>
                <a:blip r:embed="rId5"/>
                <a:stretch>
                  <a:fillRect l="-2652" t="-4846" r="-1010" b="-114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5191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0CA0D8-7A93-CE53-A409-DD2415801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F69381F3-C858-50CE-A33B-102CB2DAB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So far, we</a:t>
            </a:r>
            <a:r>
              <a:rPr lang="ko-KR" altLang="en-US" dirty="0"/>
              <a:t> </a:t>
            </a:r>
            <a:r>
              <a:rPr lang="en-US" altLang="ko-KR" dirty="0"/>
              <a:t>learned</a:t>
            </a:r>
            <a:r>
              <a:rPr lang="ko-KR" altLang="en-US" dirty="0"/>
              <a:t> </a:t>
            </a:r>
            <a:r>
              <a:rPr lang="en-US" altLang="ko-KR" dirty="0"/>
              <a:t>Q value-based methods,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policy is defined based on Q values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CCE1EE-6CFF-0712-BD5A-534D0993C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845" y="4570680"/>
            <a:ext cx="1931801" cy="159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603C0F-E36F-7DFB-64C4-518898B7C16B}"/>
                  </a:ext>
                </a:extLst>
              </p:cNvPr>
              <p:cNvSpPr txBox="1"/>
              <p:nvPr/>
            </p:nvSpPr>
            <p:spPr>
              <a:xfrm>
                <a:off x="1298726" y="3082940"/>
                <a:ext cx="3740727" cy="10096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400" dirty="0"/>
                  <a:t>Value table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2400" dirty="0" smtClean="0"/>
                      <m:t>: </m:t>
                    </m:r>
                    <m:r>
                      <a:rPr lang="en-US" altLang="ko-KR" sz="2400" b="0" i="0" dirty="0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endParaRPr lang="en-US" altLang="ko-KR" sz="24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40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ko-KR" sz="2400" dirty="0"/>
                        <m:t> </m:t>
                      </m:r>
                      <m:func>
                        <m:func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en-US" altLang="ko-KR" sz="2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603C0F-E36F-7DFB-64C4-518898B7C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726" y="3082940"/>
                <a:ext cx="3740727" cy="1009635"/>
              </a:xfrm>
              <a:prstGeom prst="rect">
                <a:avLst/>
              </a:prstGeom>
              <a:blipFill>
                <a:blip r:embed="rId3"/>
                <a:stretch>
                  <a:fillRect l="-2443" t="-4848" b="-6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B3DC9F-30C5-B6A3-0853-89DD1C27D9B1}"/>
                  </a:ext>
                </a:extLst>
              </p:cNvPr>
              <p:cNvSpPr txBox="1"/>
              <p:nvPr/>
            </p:nvSpPr>
            <p:spPr>
              <a:xfrm>
                <a:off x="6225062" y="3089295"/>
                <a:ext cx="5361709" cy="944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400" dirty="0"/>
                  <a:t>Function approximators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2400" dirty="0" smtClean="0"/>
                      <m:t>:</m:t>
                    </m:r>
                    <m:r>
                      <a:rPr lang="en-US" altLang="ko-KR" sz="2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 =</m:t>
                      </m:r>
                      <m:func>
                        <m:func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lim>
                              </m:limLow>
                            </m:fName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B3DC9F-30C5-B6A3-0853-89DD1C27D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062" y="3089295"/>
                <a:ext cx="5361709" cy="944874"/>
              </a:xfrm>
              <a:prstGeom prst="rect">
                <a:avLst/>
              </a:prstGeom>
              <a:blipFill>
                <a:blip r:embed="rId4"/>
                <a:stretch>
                  <a:fillRect l="-1705" t="-51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6">
            <a:extLst>
              <a:ext uri="{FF2B5EF4-FFF2-40B4-BE49-F238E27FC236}">
                <a16:creationId xmlns:a16="http://schemas.microsoft.com/office/drawing/2014/main" id="{77832609-B0E8-BEB8-CC72-CBB0054C8F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3" b="5785"/>
          <a:stretch/>
        </p:blipFill>
        <p:spPr bwMode="auto">
          <a:xfrm>
            <a:off x="1766878" y="4312216"/>
            <a:ext cx="2081905" cy="189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FAB595-2F08-D800-102F-0A8E6A46F7ED}"/>
                  </a:ext>
                </a:extLst>
              </p:cNvPr>
              <p:cNvSpPr txBox="1"/>
              <p:nvPr/>
            </p:nvSpPr>
            <p:spPr>
              <a:xfrm>
                <a:off x="9327682" y="5015296"/>
                <a:ext cx="62549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600" b="1" i="1" dirty="0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3600" b="1" i="1" dirty="0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acc>
                    </m:oMath>
                  </m:oMathPara>
                </a14:m>
                <a:endParaRPr lang="ko-KR" altLang="en-US" sz="3600" b="1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FAB595-2F08-D800-102F-0A8E6A46F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7682" y="5015296"/>
                <a:ext cx="625492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2E962A9-71DC-9328-4D81-2920173E966E}"/>
              </a:ext>
            </a:extLst>
          </p:cNvPr>
          <p:cNvSpPr txBox="1"/>
          <p:nvPr/>
        </p:nvSpPr>
        <p:spPr>
          <a:xfrm>
            <a:off x="6464168" y="4934180"/>
            <a:ext cx="768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s,a</a:t>
            </a:r>
            <a:endParaRPr lang="ko-KR" altLang="en-US" sz="36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9679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499061-B8C2-78FF-5352-3F900CCE6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Update rule: REINFORCE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957BB2-DBBF-B9A0-75C0-3807219A4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635" y="1825625"/>
            <a:ext cx="11025808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REINFORCE: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If G</a:t>
            </a:r>
            <a:r>
              <a:rPr lang="en-US" altLang="ko-KR" baseline="-25000" dirty="0"/>
              <a:t>t</a:t>
            </a:r>
            <a:r>
              <a:rPr lang="en-US" altLang="ko-KR" dirty="0"/>
              <a:t> &lt; 0, discourages the actions that will have negative return</a:t>
            </a:r>
          </a:p>
          <a:p>
            <a:pPr lvl="1"/>
            <a:r>
              <a:rPr lang="en-US" altLang="ko-KR" dirty="0"/>
              <a:t>If an action led to a negative return, that action was disincentivized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even if it was the least bad action available</a:t>
            </a:r>
          </a:p>
          <a:p>
            <a:pPr lvl="1"/>
            <a:r>
              <a:rPr lang="en-US" altLang="ko-KR" dirty="0"/>
              <a:t>Eventually it gets to the best policy, but a long time to get there</a:t>
            </a:r>
            <a:endParaRPr lang="ko-KR" altLang="en-US" dirty="0"/>
          </a:p>
          <a:p>
            <a:pPr lvl="1"/>
            <a:r>
              <a:rPr lang="en-US" altLang="ko-KR" dirty="0"/>
              <a:t>Using the return, the agent was not able to make these distinctions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6BBD13C-62EB-DD28-78B4-9698B3EE69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00" t="-677"/>
          <a:stretch/>
        </p:blipFill>
        <p:spPr>
          <a:xfrm>
            <a:off x="3666513" y="1825625"/>
            <a:ext cx="4858973" cy="644464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6DED872-CCE4-35BA-4BCD-494A115514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405025"/>
              </p:ext>
            </p:extLst>
          </p:nvPr>
        </p:nvGraphicFramePr>
        <p:xfrm>
          <a:off x="10235382" y="1027906"/>
          <a:ext cx="38181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819">
                  <a:extLst>
                    <a:ext uri="{9D8B030D-6E8A-4147-A177-3AD203B41FA5}">
                      <a16:colId xmlns:a16="http://schemas.microsoft.com/office/drawing/2014/main" val="39780680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191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682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569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469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050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355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448445"/>
                  </a:ext>
                </a:extLst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id="{43914B0C-06F5-A6F7-C0B5-423E18D77047}"/>
              </a:ext>
            </a:extLst>
          </p:cNvPr>
          <p:cNvSpPr/>
          <p:nvPr/>
        </p:nvSpPr>
        <p:spPr>
          <a:xfrm>
            <a:off x="10326898" y="2971801"/>
            <a:ext cx="190910" cy="19478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FA9D970-0E56-63ED-940E-1BC0C423BD42}"/>
              </a:ext>
            </a:extLst>
          </p:cNvPr>
          <p:cNvCxnSpPr>
            <a:cxnSpLocks/>
          </p:cNvCxnSpPr>
          <p:nvPr/>
        </p:nvCxnSpPr>
        <p:spPr>
          <a:xfrm>
            <a:off x="6096000" y="2381601"/>
            <a:ext cx="3932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C108E36-E1B9-7978-974A-A246FC422E2A}"/>
              </a:ext>
            </a:extLst>
          </p:cNvPr>
          <p:cNvSpPr txBox="1"/>
          <p:nvPr/>
        </p:nvSpPr>
        <p:spPr>
          <a:xfrm>
            <a:off x="5650872" y="2414358"/>
            <a:ext cx="23575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best is -1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DD48BE-2D01-E9D4-CA5C-6B6B26E08944}"/>
              </a:ext>
            </a:extLst>
          </p:cNvPr>
          <p:cNvSpPr txBox="1"/>
          <p:nvPr/>
        </p:nvSpPr>
        <p:spPr>
          <a:xfrm>
            <a:off x="9652604" y="424426"/>
            <a:ext cx="24484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Assume agent gets -1 reward each time spent</a:t>
            </a:r>
          </a:p>
        </p:txBody>
      </p:sp>
    </p:spTree>
    <p:extLst>
      <p:ext uri="{BB962C8B-B14F-4D97-AF65-F5344CB8AC3E}">
        <p14:creationId xmlns:p14="http://schemas.microsoft.com/office/powerpoint/2010/main" val="29738852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0D05C-0319-6BC5-495A-E07454709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Update rule: A2C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C93082B-2FC5-9ACE-FFBF-3D5A9F09CF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A2C: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r>
                  <a:rPr lang="en-US" altLang="ko-KR" dirty="0"/>
                  <a:t>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i="1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  <m:r>
                      <m:rPr>
                        <m:sty m:val="p"/>
                      </m:rPr>
                      <a:rPr lang="en-US" altLang="ko-KR" dirty="0">
                        <a:latin typeface="Cambria Math" panose="02040503050406030204" pitchFamily="18" charset="0"/>
                      </a:rPr>
                      <m:t>dv</m:t>
                    </m:r>
                  </m:oMath>
                </a14:m>
                <a:r>
                  <a:rPr lang="en-US" altLang="ko-KR" baseline="-25000" dirty="0"/>
                  <a:t>t</a:t>
                </a:r>
                <a:r>
                  <a:rPr lang="en-US" altLang="ko-KR" dirty="0"/>
                  <a:t>&gt;0, reinforces the actions that are better</a:t>
                </a:r>
                <a:endParaRPr lang="ko-KR" altLang="en-US" dirty="0"/>
              </a:p>
              <a:p>
                <a:pPr lvl="1">
                  <a:lnSpc>
                    <a:spcPct val="100000"/>
                  </a:lnSpc>
                </a:pPr>
                <a:r>
                  <a:rPr lang="en-US" altLang="ko-KR" dirty="0"/>
                  <a:t>In a bad state, the advantage function helps the agent </a:t>
                </a: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understand which action is the lesser evil and helps it to reinforce that action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sz="2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If action,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altLang="ko-KR" sz="2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is </a:t>
                </a: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lesser evil,</a:t>
                </a:r>
                <a:r>
                  <a:rPr lang="en-US" altLang="ko-KR" sz="2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Adv(s,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  <m:r>
                      <a:rPr lang="en-US" altLang="ko-KR" sz="2400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is positive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dirty="0"/>
                  <a:t>It also allows it to see which action is the worst in a very good state and disincentivize it</a:t>
                </a:r>
              </a:p>
              <a:p>
                <a:pPr marL="0" indent="0">
                  <a:buNone/>
                </a:pPr>
                <a:endParaRPr lang="en-US" altLang="ko-KR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C93082B-2FC5-9ACE-FFBF-3D5A9F09CF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9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그림 13">
            <a:extLst>
              <a:ext uri="{FF2B5EF4-FFF2-40B4-BE49-F238E27FC236}">
                <a16:creationId xmlns:a16="http://schemas.microsoft.com/office/drawing/2014/main" id="{413089DB-DB17-B260-2EFF-9FC70800A4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58" t="21080"/>
          <a:stretch/>
        </p:blipFill>
        <p:spPr>
          <a:xfrm>
            <a:off x="3843553" y="1943612"/>
            <a:ext cx="5033646" cy="505198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59457D6-321E-2C28-4388-F65FFCAE70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195794"/>
              </p:ext>
            </p:extLst>
          </p:nvPr>
        </p:nvGraphicFramePr>
        <p:xfrm>
          <a:off x="10235382" y="1027906"/>
          <a:ext cx="38181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819">
                  <a:extLst>
                    <a:ext uri="{9D8B030D-6E8A-4147-A177-3AD203B41FA5}">
                      <a16:colId xmlns:a16="http://schemas.microsoft.com/office/drawing/2014/main" val="39780680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191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682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569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469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050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355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448445"/>
                  </a:ext>
                </a:extLst>
              </a:tr>
            </a:tbl>
          </a:graphicData>
        </a:graphic>
      </p:graphicFrame>
      <p:sp>
        <p:nvSpPr>
          <p:cNvPr id="5" name="타원 4">
            <a:extLst>
              <a:ext uri="{FF2B5EF4-FFF2-40B4-BE49-F238E27FC236}">
                <a16:creationId xmlns:a16="http://schemas.microsoft.com/office/drawing/2014/main" id="{A233E0BF-2E8B-2D89-E5DF-CDB940A27879}"/>
              </a:ext>
            </a:extLst>
          </p:cNvPr>
          <p:cNvSpPr/>
          <p:nvPr/>
        </p:nvSpPr>
        <p:spPr>
          <a:xfrm>
            <a:off x="10326898" y="2971801"/>
            <a:ext cx="190910" cy="19478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AE5FB68-C994-D4D3-9A8E-BD85E369122C}"/>
              </a:ext>
            </a:extLst>
          </p:cNvPr>
          <p:cNvCxnSpPr>
            <a:cxnSpLocks/>
          </p:cNvCxnSpPr>
          <p:nvPr/>
        </p:nvCxnSpPr>
        <p:spPr>
          <a:xfrm>
            <a:off x="6405713" y="2381601"/>
            <a:ext cx="39329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08F7F8-F868-31EF-CDFA-CD6D032556A2}"/>
                  </a:ext>
                </a:extLst>
              </p:cNvPr>
              <p:cNvSpPr txBox="1"/>
              <p:nvPr/>
            </p:nvSpPr>
            <p:spPr>
              <a:xfrm>
                <a:off x="5886846" y="2414358"/>
                <a:ext cx="204778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0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Adv(s, </a:t>
                </a:r>
                <a14:m>
                  <m:oMath xmlns:m="http://schemas.openxmlformats.org/officeDocument/2006/math">
                    <m:r>
                      <a:rPr lang="en-US" altLang="ko-KR" sz="20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  <m:r>
                      <a:rPr lang="en-US" altLang="ko-KR" sz="2000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0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08F7F8-F868-31EF-CDFA-CD6D03255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846" y="2414358"/>
                <a:ext cx="2047785" cy="400110"/>
              </a:xfrm>
              <a:prstGeom prst="rect">
                <a:avLst/>
              </a:prstGeom>
              <a:blipFill>
                <a:blip r:embed="rId4"/>
                <a:stretch>
                  <a:fillRect l="-3274"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40945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DC4BDC-A44B-99E0-C12F-8C8ABBF27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SGA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808F9B-9467-AEC5-E196-A130BCC7B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Where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advantage is the temporal difference error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7B6C820-69F5-9865-59FE-CA8ACD3189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75" t="13342"/>
          <a:stretch/>
        </p:blipFill>
        <p:spPr>
          <a:xfrm>
            <a:off x="2337011" y="3036620"/>
            <a:ext cx="7517978" cy="78475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566CE1B-9436-92A3-B5B9-C13F875BE149}"/>
              </a:ext>
            </a:extLst>
          </p:cNvPr>
          <p:cNvSpPr/>
          <p:nvPr/>
        </p:nvSpPr>
        <p:spPr>
          <a:xfrm>
            <a:off x="8121817" y="2990573"/>
            <a:ext cx="1596571" cy="7692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E625D8-8673-41DD-CFEE-6DEA3789B064}"/>
              </a:ext>
            </a:extLst>
          </p:cNvPr>
          <p:cNvSpPr txBox="1"/>
          <p:nvPr/>
        </p:nvSpPr>
        <p:spPr>
          <a:xfrm>
            <a:off x="8121816" y="4155211"/>
            <a:ext cx="378013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baseline eliminates the effect of the state that we’re in.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Subtract this because we want to evaluate only the merit of that action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3CAA78-98F7-A740-E3D2-7FB31ADA1BE2}"/>
              </a:ext>
            </a:extLst>
          </p:cNvPr>
          <p:cNvSpPr/>
          <p:nvPr/>
        </p:nvSpPr>
        <p:spPr>
          <a:xfrm>
            <a:off x="5897217" y="3018542"/>
            <a:ext cx="1884818" cy="78475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5F78E1-2F3C-6CBB-9951-42E7DD787EF0}"/>
              </a:ext>
            </a:extLst>
          </p:cNvPr>
          <p:cNvSpPr txBox="1"/>
          <p:nvPr/>
        </p:nvSpPr>
        <p:spPr>
          <a:xfrm>
            <a:off x="2920181" y="4122008"/>
            <a:ext cx="495160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Bootstrapped value. We don’t need to the end of episode to update the NN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Bootstrapped value: the estimate of the rest of the rewards that we expect to get starting from the next state</a:t>
            </a:r>
          </a:p>
        </p:txBody>
      </p:sp>
    </p:spTree>
    <p:extLst>
      <p:ext uri="{BB962C8B-B14F-4D97-AF65-F5344CB8AC3E}">
        <p14:creationId xmlns:p14="http://schemas.microsoft.com/office/powerpoint/2010/main" val="24057893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0849FE-8CAE-43C8-6887-2E7EA8155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REINFORCE vs. A2C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84FC95-76CB-95DD-FAA6-118818D03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REINFORCE: </a:t>
            </a:r>
          </a:p>
          <a:p>
            <a:r>
              <a:rPr lang="en-US" altLang="ko-KR" dirty="0"/>
              <a:t>Used true return:</a:t>
            </a:r>
          </a:p>
          <a:p>
            <a:r>
              <a:rPr lang="en-US" altLang="ko-KR" dirty="0"/>
              <a:t>Unbiased empirical return, but with high variance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A2C:</a:t>
            </a:r>
          </a:p>
          <a:p>
            <a:r>
              <a:rPr lang="en-US" altLang="ko-KR" dirty="0"/>
              <a:t>Used bootstrapping:</a:t>
            </a:r>
          </a:p>
          <a:p>
            <a:pPr lvl="1"/>
            <a:r>
              <a:rPr lang="en-US" altLang="ko-KR" dirty="0"/>
              <a:t>Learning occurs during the episode</a:t>
            </a:r>
          </a:p>
          <a:p>
            <a:pPr lvl="1"/>
            <a:r>
              <a:rPr lang="en-US" altLang="ko-KR" dirty="0"/>
              <a:t>we don’t need to the end of episode to update the NN.</a:t>
            </a:r>
            <a:endParaRPr lang="ko-KR" altLang="en-US" dirty="0"/>
          </a:p>
          <a:p>
            <a:r>
              <a:rPr lang="en-US" altLang="ko-KR" dirty="0"/>
              <a:t>Reducing variance accelerates learning</a:t>
            </a:r>
          </a:p>
          <a:p>
            <a:pPr lvl="1"/>
            <a:r>
              <a:rPr lang="en-US" altLang="ko-KR" dirty="0"/>
              <a:t>Bootstrapping introduces bias but reduces variance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04161B-5A78-3A9B-5419-9D659CB99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686" y="3948167"/>
            <a:ext cx="3064245" cy="5698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F37E0ED-3217-E45A-7A5D-56669C646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492" y="2187819"/>
            <a:ext cx="3322333" cy="53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798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0782AA72-7712-31C4-834A-49F3E493F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14" y="76200"/>
            <a:ext cx="7051854" cy="674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C154296-0F26-B0DF-559C-85659B1F52B1}"/>
              </a:ext>
            </a:extLst>
          </p:cNvPr>
          <p:cNvSpPr/>
          <p:nvPr/>
        </p:nvSpPr>
        <p:spPr>
          <a:xfrm>
            <a:off x="5568395" y="5177065"/>
            <a:ext cx="772767" cy="518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EA408A-8DC1-2E88-EE32-C066C937D24A}"/>
              </a:ext>
            </a:extLst>
          </p:cNvPr>
          <p:cNvSpPr/>
          <p:nvPr/>
        </p:nvSpPr>
        <p:spPr>
          <a:xfrm>
            <a:off x="1179532" y="643163"/>
            <a:ext cx="3173807" cy="2911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DCB397-F2E3-5C30-82A1-B0BE6D198D53}"/>
                  </a:ext>
                </a:extLst>
              </p:cNvPr>
              <p:cNvSpPr txBox="1"/>
              <p:nvPr/>
            </p:nvSpPr>
            <p:spPr>
              <a:xfrm>
                <a:off x="7609234" y="5054255"/>
                <a:ext cx="4582766" cy="764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=− </m:t>
                      </m:r>
                      <m:nary>
                        <m:naryPr>
                          <m:chr m:val="∑"/>
                          <m:supHide m:val="on"/>
                          <m:ctrlPr>
                            <a:rPr lang="ko-KR" altLang="en-US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r>
                            <a:rPr lang="en-US" altLang="ko-KR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)∙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altLang="ko-KR" b="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b="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b="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altLang="ko-KR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DCB397-F2E3-5C30-82A1-B0BE6D198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234" y="5054255"/>
                <a:ext cx="4582766" cy="7645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21140A1-1B90-F743-5BE0-B0747270A7E3}"/>
              </a:ext>
            </a:extLst>
          </p:cNvPr>
          <p:cNvCxnSpPr>
            <a:cxnSpLocks/>
          </p:cNvCxnSpPr>
          <p:nvPr/>
        </p:nvCxnSpPr>
        <p:spPr>
          <a:xfrm>
            <a:off x="5685773" y="5347249"/>
            <a:ext cx="0" cy="178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836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33EE4-DBD5-4973-BDE3-53F30C6CB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CE9698-0F19-0863-953D-09DF54A2F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Code Ex.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93A037-BE80-7CC2-9C1C-BFE6881FE7A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5763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dirty="0" err="1"/>
              <a:t>Arcrobot</a:t>
            </a:r>
            <a:r>
              <a:rPr lang="en-US" altLang="ko-KR" dirty="0"/>
              <a:t>: </a:t>
            </a:r>
            <a:r>
              <a:rPr lang="en-US" altLang="ko-KR" b="0" i="0" dirty="0">
                <a:solidFill>
                  <a:srgbClr val="404040"/>
                </a:solidFill>
                <a:effectLst/>
                <a:highlight>
                  <a:srgbClr val="FCFCFC"/>
                </a:highlight>
                <a:latin typeface="Lato" panose="020F0502020204030203" pitchFamily="34" charset="0"/>
              </a:rPr>
              <a:t>swing the lower part of a two-link robot up to a given height. 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Observations space: </a:t>
            </a:r>
            <a:r>
              <a:rPr lang="en-US" altLang="ko-KR" b="0" i="0" dirty="0">
                <a:solidFill>
                  <a:srgbClr val="404040"/>
                </a:solidFill>
                <a:effectLst/>
                <a:highlight>
                  <a:srgbClr val="FCFCFC"/>
                </a:highlight>
                <a:latin typeface="Lato" panose="020F0502020204030203" pitchFamily="34" charset="0"/>
              </a:rPr>
              <a:t>The agent observes current positions and velocities of the joints. 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Action space: </a:t>
            </a:r>
            <a:r>
              <a:rPr lang="en-US" altLang="ko-KR" b="0" i="0" dirty="0">
                <a:solidFill>
                  <a:srgbClr val="404040"/>
                </a:solidFill>
                <a:effectLst/>
                <a:highlight>
                  <a:srgbClr val="FCFCFC"/>
                </a:highlight>
                <a:latin typeface="Lato" panose="020F0502020204030203" pitchFamily="34" charset="0"/>
              </a:rPr>
              <a:t>It can act by applying positive torque (value 0), no torque (value 1), or negative torque (value 2) only to the joint between the two links.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61DD574-4B5C-CB18-9135-A2E5E7C74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991" y="3169423"/>
            <a:ext cx="4597531" cy="10418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D82A99F-00D3-700A-5478-7F2664E31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9258" y="4691443"/>
            <a:ext cx="3374542" cy="10078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999314A-23FB-AA5F-7A7D-50FB3CE77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286" y="607041"/>
            <a:ext cx="2364940" cy="216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20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EFDA48-CD2D-DDFC-129C-D80A1DAB6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Code Ex.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B4BE45-C9C4-40FB-AFB0-7E59F3FF3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Upload ‘A2C_Acrobot.ipynb’ file onto Colab</a:t>
            </a:r>
          </a:p>
          <a:p>
            <a:r>
              <a:rPr lang="en-US" altLang="ko-KR" dirty="0"/>
              <a:t>Upload ‘utils.py’ file onto Colab</a:t>
            </a:r>
          </a:p>
          <a:p>
            <a:r>
              <a:rPr lang="en-US" altLang="ko-KR" dirty="0"/>
              <a:t>Upload ‘parallel_env.py’ file onto Colab</a:t>
            </a:r>
          </a:p>
          <a:p>
            <a:r>
              <a:rPr lang="en-US" altLang="ko-KR" dirty="0"/>
              <a:t>Add ‘pip install numpy==1.23.1</a:t>
            </a:r>
          </a:p>
          <a:p>
            <a:endParaRPr lang="ko-KR" altLang="en-US" dirty="0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B09F377E-461B-0C02-5E7B-9766CE480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689" y="2781921"/>
            <a:ext cx="283845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736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ED11A0-148E-D673-294F-83981FD45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5E5F56F-8701-00C0-C298-D0CDF8F5CC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/>
                  <a:t>PG methods use a function approximator, not to estimate Q value, but </a:t>
                </a: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to estimate the probabilities of taking each action:</a:t>
                </a:r>
                <a:r>
                  <a:rPr lang="en-US" altLang="ko-KR" dirty="0"/>
                  <a:t> 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[0,1]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The neural network is the policy (stochastic):</a:t>
                </a:r>
                <a:endParaRPr lang="ko-KR" altLang="en-US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25E5F56F-8701-00C0-C298-D0CDF8F5CC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4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AFA3CD1-0905-DD9F-9CA4-F9CAD0F4AD8C}"/>
              </a:ext>
            </a:extLst>
          </p:cNvPr>
          <p:cNvSpPr txBox="1"/>
          <p:nvPr/>
        </p:nvSpPr>
        <p:spPr>
          <a:xfrm>
            <a:off x="1635494" y="4902810"/>
            <a:ext cx="20810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Input:</a:t>
            </a:r>
          </a:p>
          <a:p>
            <a:pPr algn="ctr"/>
            <a:r>
              <a:rPr lang="en-US" altLang="ko-KR" sz="2800" dirty="0"/>
              <a:t>s=[s</a:t>
            </a:r>
            <a:r>
              <a:rPr lang="en-US" altLang="ko-KR" sz="2800" baseline="-25000" dirty="0"/>
              <a:t>1</a:t>
            </a:r>
            <a:r>
              <a:rPr lang="en-US" altLang="ko-KR" sz="2800" dirty="0"/>
              <a:t>,s</a:t>
            </a:r>
            <a:r>
              <a:rPr lang="en-US" altLang="ko-KR" sz="2800" baseline="-25000" dirty="0"/>
              <a:t>2</a:t>
            </a:r>
            <a:r>
              <a:rPr lang="en-US" altLang="ko-KR" sz="2800" dirty="0"/>
              <a:t>]</a:t>
            </a:r>
            <a:endParaRPr lang="ko-KR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08C79A-9096-0684-7715-563F090355D3}"/>
                  </a:ext>
                </a:extLst>
              </p:cNvPr>
              <p:cNvSpPr txBox="1"/>
              <p:nvPr/>
            </p:nvSpPr>
            <p:spPr>
              <a:xfrm>
                <a:off x="7451226" y="4821550"/>
                <a:ext cx="445487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800" dirty="0"/>
                  <a:t>Output:</a:t>
                </a:r>
              </a:p>
              <a:p>
                <a14:m>
                  <m:oMath xmlns:m="http://schemas.openxmlformats.org/officeDocument/2006/math">
                    <m:r>
                      <a:rPr lang="ko-KR" altLang="en-US" sz="280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ko-KR" altLang="en-US" sz="28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800" dirty="0"/>
                  <a:t>= [</a:t>
                </a:r>
                <a14:m>
                  <m:oMath xmlns:m="http://schemas.openxmlformats.org/officeDocument/2006/math">
                    <m:r>
                      <a:rPr lang="en-US" altLang="ko-KR" sz="28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ko-KR" sz="2800" dirty="0"/>
                  <a:t>(a</a:t>
                </a:r>
                <a:r>
                  <a:rPr lang="en-US" altLang="ko-KR" sz="2800" baseline="-25000" dirty="0"/>
                  <a:t>1</a:t>
                </a:r>
                <a:r>
                  <a:rPr lang="en-US" altLang="ko-KR" sz="2800" dirty="0"/>
                  <a:t>),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ko-KR" sz="2800" dirty="0"/>
                  <a:t>(a</a:t>
                </a:r>
                <a:r>
                  <a:rPr lang="en-US" altLang="ko-KR" sz="2800" baseline="-25000" dirty="0"/>
                  <a:t>2</a:t>
                </a:r>
                <a:r>
                  <a:rPr lang="en-US" altLang="ko-KR" sz="2800" dirty="0"/>
                  <a:t>),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ko-KR" sz="2800" dirty="0"/>
                  <a:t>(a</a:t>
                </a:r>
                <a:r>
                  <a:rPr lang="en-US" altLang="ko-KR" sz="2800" baseline="-25000" dirty="0"/>
                  <a:t>3</a:t>
                </a:r>
                <a:r>
                  <a:rPr lang="en-US" altLang="ko-KR" sz="2800" dirty="0"/>
                  <a:t>)]</a:t>
                </a:r>
                <a:endParaRPr lang="ko-KR" alt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08C79A-9096-0684-7715-563F09035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1226" y="4821550"/>
                <a:ext cx="4454874" cy="954107"/>
              </a:xfrm>
              <a:prstGeom prst="rect">
                <a:avLst/>
              </a:prstGeom>
              <a:blipFill>
                <a:blip r:embed="rId4"/>
                <a:stretch>
                  <a:fillRect t="-7051" r="-1778" b="-173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>
            <a:extLst>
              <a:ext uri="{FF2B5EF4-FFF2-40B4-BE49-F238E27FC236}">
                <a16:creationId xmlns:a16="http://schemas.microsoft.com/office/drawing/2014/main" id="{B374557C-6397-B3B1-91A7-4861B6504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593" y="4497988"/>
            <a:ext cx="3288891" cy="183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549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DFD-5953-E11D-5024-9339811D8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Advantages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AAB9071-66A7-EA17-5EB5-12B5C57F4A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dirty="0"/>
                  <a:t>Value-based methods cannot represent stochastic policies in a simple way</a:t>
                </a:r>
              </a:p>
              <a:p>
                <a:pPr>
                  <a:lnSpc>
                    <a:spcPct val="120000"/>
                  </a:lnSpc>
                </a:pPr>
                <a:endParaRPr lang="en-US" altLang="ko-KR" dirty="0"/>
              </a:p>
              <a:p>
                <a:pPr>
                  <a:lnSpc>
                    <a:spcPct val="120000"/>
                  </a:lnSpc>
                </a:pPr>
                <a:endParaRPr lang="en-US" altLang="ko-KR" dirty="0"/>
              </a:p>
              <a:p>
                <a:pPr>
                  <a:lnSpc>
                    <a:spcPct val="120000"/>
                  </a:lnSpc>
                </a:pPr>
                <a:endParaRPr lang="en-US" altLang="ko-KR" dirty="0"/>
              </a:p>
              <a:p>
                <a:pPr marL="457200" lvl="1" indent="0">
                  <a:buNone/>
                </a:pPr>
                <a:endParaRPr lang="en-US" altLang="ko-KR" dirty="0"/>
              </a:p>
              <a:p>
                <a:pPr algn="ctr">
                  <a:lnSpc>
                    <a:spcPct val="120000"/>
                  </a:lnSpc>
                </a:pPr>
                <a:r>
                  <a:rPr lang="en-US" altLang="ko-KR" dirty="0"/>
                  <a:t>Imagine a poker game where the agent has imperfect information</a:t>
                </a:r>
                <a:br>
                  <a:rPr lang="en-US" altLang="ko-KR" dirty="0"/>
                </a:br>
                <a:r>
                  <a:rPr lang="en-US" altLang="ko-KR" dirty="0"/>
                  <a:t>If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*(s) = [0.7,0.3], how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do we represent it?</a:t>
                </a:r>
              </a:p>
              <a:p>
                <a:pPr marL="0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AAB9071-66A7-EA17-5EB5-12B5C57F4A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928" t="-392" r="-4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D5EE8493-905F-1B4C-8BBD-A8622DE8DB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45" t="5916"/>
          <a:stretch/>
        </p:blipFill>
        <p:spPr>
          <a:xfrm>
            <a:off x="1286590" y="3720442"/>
            <a:ext cx="3899928" cy="7227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3A7477-9C47-0D55-1853-CD81AD7146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78" t="7003"/>
          <a:stretch/>
        </p:blipFill>
        <p:spPr>
          <a:xfrm>
            <a:off x="5832783" y="3553719"/>
            <a:ext cx="5256475" cy="11225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95EAAC-7683-C3BC-DC88-1B0D369CA299}"/>
              </a:ext>
            </a:extLst>
          </p:cNvPr>
          <p:cNvSpPr txBox="1"/>
          <p:nvPr/>
        </p:nvSpPr>
        <p:spPr>
          <a:xfrm>
            <a:off x="1595217" y="3094617"/>
            <a:ext cx="32826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2400" dirty="0"/>
              <a:t>Greedy policy: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16F1DD-2BEC-EDAF-49F6-AC1213A6B1C5}"/>
              </a:ext>
            </a:extLst>
          </p:cNvPr>
          <p:cNvSpPr txBox="1"/>
          <p:nvPr/>
        </p:nvSpPr>
        <p:spPr>
          <a:xfrm>
            <a:off x="6426766" y="2997265"/>
            <a:ext cx="51252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ko-KR" sz="2400" dirty="0"/>
              <a:t>Epsilon-greedy policy</a:t>
            </a:r>
          </a:p>
        </p:txBody>
      </p:sp>
    </p:spTree>
    <p:extLst>
      <p:ext uri="{BB962C8B-B14F-4D97-AF65-F5344CB8AC3E}">
        <p14:creationId xmlns:p14="http://schemas.microsoft.com/office/powerpoint/2010/main" val="2229415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95E21C-A60C-7E33-63F1-16586CD82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Advantages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30E853-0C44-F75B-56EA-D9EBC7288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55862"/>
          </a:xfrm>
        </p:spPr>
        <p:txBody>
          <a:bodyPr>
            <a:normAutofit/>
          </a:bodyPr>
          <a:lstStyle/>
          <a:p>
            <a:r>
              <a:rPr lang="en-US" altLang="ko-KR" dirty="0"/>
              <a:t>The policy changes more smoothly during learning:</a:t>
            </a:r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9758B01-7DEC-355A-44B9-EA737BE6634A}"/>
                  </a:ext>
                </a:extLst>
              </p:cNvPr>
              <p:cNvSpPr txBox="1"/>
              <p:nvPr/>
            </p:nvSpPr>
            <p:spPr>
              <a:xfrm>
                <a:off x="484238" y="2788150"/>
                <a:ext cx="5493776" cy="25854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 algn="ctr"/>
                <a:r>
                  <a:rPr lang="en-US" altLang="ko-KR" sz="2800" dirty="0"/>
                  <a:t>Value-based methods: </a:t>
                </a:r>
              </a:p>
              <a:p>
                <a:pPr lvl="1"/>
                <a:endParaRPr lang="en-US" altLang="ko-KR" sz="2000" dirty="0"/>
              </a:p>
              <a:p>
                <a:pPr lvl="1"/>
                <a:r>
                  <a:rPr lang="en-US" altLang="ko-KR" sz="2000" dirty="0"/>
                  <a:t>when the maximum q-value changes, they choose a new action 100% of the time. </a:t>
                </a:r>
              </a:p>
              <a:p>
                <a:pPr lvl="1"/>
                <a:endParaRPr lang="en-US" altLang="ko-KR" sz="20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/>
                      </m:sSup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4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24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lim>
                              </m:limLow>
                            </m:fName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ko-KR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9758B01-7DEC-355A-44B9-EA737BE66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38" y="2788150"/>
                <a:ext cx="5493776" cy="2585451"/>
              </a:xfrm>
              <a:prstGeom prst="rect">
                <a:avLst/>
              </a:prstGeom>
              <a:blipFill>
                <a:blip r:embed="rId2"/>
                <a:stretch>
                  <a:fillRect t="-23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980230-D6F6-DE76-EF92-82191DF22964}"/>
                  </a:ext>
                </a:extLst>
              </p:cNvPr>
              <p:cNvSpPr txBox="1"/>
              <p:nvPr/>
            </p:nvSpPr>
            <p:spPr>
              <a:xfrm>
                <a:off x="6064047" y="2788150"/>
                <a:ext cx="5643715" cy="2123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 algn="ctr"/>
                <a:r>
                  <a:rPr lang="en-US" altLang="ko-KR" sz="2800" dirty="0"/>
                  <a:t>Policy gradient methods: </a:t>
                </a:r>
              </a:p>
              <a:p>
                <a:pPr lvl="1"/>
                <a:endParaRPr lang="en-US" altLang="ko-KR" sz="20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lvl="1"/>
                <a:r>
                  <a:rPr lang="en-US" altLang="ko-KR" sz="20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the probability of choosing an action changes in small increments</a:t>
                </a:r>
              </a:p>
              <a:p>
                <a:pPr lvl="1"/>
                <a:endParaRPr lang="en-US" altLang="ko-KR" sz="20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ko-KR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ko-KR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980230-D6F6-DE76-EF92-82191DF22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047" y="2788150"/>
                <a:ext cx="5643715" cy="2123658"/>
              </a:xfrm>
              <a:prstGeom prst="rect">
                <a:avLst/>
              </a:prstGeom>
              <a:blipFill>
                <a:blip r:embed="rId3"/>
                <a:stretch>
                  <a:fillRect t="-2865" b="-34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5AF5A89-8DFB-1478-43FB-379F269705B0}"/>
              </a:ext>
            </a:extLst>
          </p:cNvPr>
          <p:cNvSpPr txBox="1"/>
          <p:nvPr/>
        </p:nvSpPr>
        <p:spPr>
          <a:xfrm>
            <a:off x="6272981" y="5235446"/>
            <a:ext cx="543478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/>
              <a:t>The probabilities of taking an action gradually increase if the action turns out to be effective and gradually decrease if not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730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500D6E53-6C2D-B480-561D-D00ADEABE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9956" y="2107759"/>
            <a:ext cx="2792380" cy="264248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962576A-C4A5-F6FF-C310-AB39A2C2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Stochastic policy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E2BA67-0D6A-FAE9-B478-650E0D9BE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3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neural network can be viewed as a function:</a:t>
            </a:r>
          </a:p>
          <a:p>
            <a:endParaRPr lang="en-US" altLang="ko-KR" sz="2400" dirty="0">
              <a:solidFill>
                <a:schemeClr val="accent1"/>
              </a:solidFill>
            </a:endParaRPr>
          </a:p>
          <a:p>
            <a:endParaRPr lang="en-US" altLang="ko-KR" sz="2400" dirty="0">
              <a:solidFill>
                <a:schemeClr val="accent1"/>
              </a:solidFill>
            </a:endParaRPr>
          </a:p>
          <a:p>
            <a:endParaRPr lang="en-US" altLang="ko-KR" sz="2400" dirty="0">
              <a:solidFill>
                <a:schemeClr val="accent1"/>
              </a:solidFill>
            </a:endParaRPr>
          </a:p>
          <a:p>
            <a:endParaRPr lang="en-US" altLang="ko-KR" sz="2400" dirty="0">
              <a:solidFill>
                <a:schemeClr val="accent1"/>
              </a:solidFill>
            </a:endParaRPr>
          </a:p>
          <a:p>
            <a:endParaRPr lang="en-US" altLang="ko-KR" sz="2400" dirty="0">
              <a:solidFill>
                <a:schemeClr val="accent1"/>
              </a:solidFill>
            </a:endParaRPr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3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By changing its parameters W1, we can modify it to approximate the function we are interested in</a:t>
            </a:r>
            <a:endParaRPr lang="ko-KR" altLang="en-US" sz="2400" dirty="0"/>
          </a:p>
          <a:p>
            <a:pPr marL="0" indent="0">
              <a:buNone/>
            </a:pPr>
            <a:endParaRPr lang="en-US" altLang="ko-KR" sz="240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ko-KR" sz="2400" b="0" i="1" dirty="0">
              <a:latin typeface="Cambria Math" panose="02040503050406030204" pitchFamily="18" charset="0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3DA03C24-BE38-861C-87D1-40B5507DD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362" y="3414790"/>
            <a:ext cx="2149276" cy="159576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6EC7BA1E-A323-3831-BB2F-AF21B2E93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058" y="3517654"/>
            <a:ext cx="3845278" cy="1119282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D692AA8-0051-A444-72C5-6B4607475A07}"/>
              </a:ext>
            </a:extLst>
          </p:cNvPr>
          <p:cNvSpPr txBox="1">
            <a:spLocks/>
          </p:cNvSpPr>
          <p:nvPr/>
        </p:nvSpPr>
        <p:spPr>
          <a:xfrm>
            <a:off x="838200" y="4048985"/>
            <a:ext cx="10621297" cy="2127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solidFill>
                <a:schemeClr val="accent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>
              <a:solidFill>
                <a:schemeClr val="accent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>
              <a:solidFill>
                <a:schemeClr val="accent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559D67E-78F7-DC82-1310-238CFE4B3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3180" y="4367680"/>
            <a:ext cx="2787021" cy="9422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B06610C-C0AF-B2B5-6B36-D6D2832E0A1E}"/>
                  </a:ext>
                </a:extLst>
              </p:cNvPr>
              <p:cNvSpPr txBox="1"/>
              <p:nvPr/>
            </p:nvSpPr>
            <p:spPr>
              <a:xfrm>
                <a:off x="3102505" y="2230397"/>
                <a:ext cx="60926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ko-KR" altLang="en-US" sz="2800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ko-KR" sz="28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sz="2800" i="1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ko-KR" sz="28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2)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B06610C-C0AF-B2B5-6B36-D6D2832E0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505" y="2230397"/>
                <a:ext cx="609268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8028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B4548D-DAF3-ED6B-4E9B-2CD8D3ADD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Stochastic policy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B15C83-E374-684A-8348-6494E8518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By normalizing the neural network’s output,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softmax activation function</a:t>
            </a:r>
            <a:r>
              <a:rPr lang="en-US" altLang="ko-KR" dirty="0"/>
              <a:t> is perfect tool to generate probability vector, y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BE86EFD-A9AA-6114-B986-A1C83435E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336" y="3429000"/>
            <a:ext cx="4106242" cy="263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A67FD8-9C66-9433-170A-4C6ABE01845C}"/>
              </a:ext>
            </a:extLst>
          </p:cNvPr>
          <p:cNvSpPr txBox="1"/>
          <p:nvPr/>
        </p:nvSpPr>
        <p:spPr>
          <a:xfrm>
            <a:off x="838200" y="4300341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x=[x</a:t>
            </a:r>
            <a:r>
              <a:rPr lang="en-US" altLang="ko-KR" sz="2400" baseline="-25000" dirty="0"/>
              <a:t>1</a:t>
            </a:r>
            <a:r>
              <a:rPr lang="en-US" altLang="ko-KR" sz="2400" dirty="0"/>
              <a:t>, x</a:t>
            </a:r>
            <a:r>
              <a:rPr lang="en-US" altLang="ko-KR" sz="2400" baseline="-25000" dirty="0"/>
              <a:t>2</a:t>
            </a:r>
            <a:r>
              <a:rPr lang="en-US" altLang="ko-KR" sz="2400" dirty="0"/>
              <a:t>]</a:t>
            </a:r>
            <a:endParaRPr lang="ko-KR" altLang="en-US" sz="2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8390DB2-6500-824E-DA1D-50D40F0D2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935" y="3402989"/>
            <a:ext cx="4365114" cy="2658086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B20FDDB-0EFC-F266-7C16-908FE07128B6}"/>
              </a:ext>
            </a:extLst>
          </p:cNvPr>
          <p:cNvCxnSpPr/>
          <p:nvPr/>
        </p:nvCxnSpPr>
        <p:spPr>
          <a:xfrm>
            <a:off x="6371904" y="4396206"/>
            <a:ext cx="682171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8D8C6DB-AC96-64C2-67AE-76C8B788AD4B}"/>
              </a:ext>
            </a:extLst>
          </p:cNvPr>
          <p:cNvCxnSpPr/>
          <p:nvPr/>
        </p:nvCxnSpPr>
        <p:spPr>
          <a:xfrm>
            <a:off x="6371904" y="4758043"/>
            <a:ext cx="682171" cy="0"/>
          </a:xfrm>
          <a:prstGeom prst="line">
            <a:avLst/>
          </a:prstGeom>
          <a:ln w="2921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57022B0-9098-D8BF-960C-15B441AC7DD9}"/>
              </a:ext>
            </a:extLst>
          </p:cNvPr>
          <p:cNvCxnSpPr/>
          <p:nvPr/>
        </p:nvCxnSpPr>
        <p:spPr>
          <a:xfrm>
            <a:off x="6371904" y="5084615"/>
            <a:ext cx="68217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E33E50-C589-3715-6403-78D0C95B28C3}"/>
                  </a:ext>
                </a:extLst>
              </p:cNvPr>
              <p:cNvSpPr txBox="1"/>
              <p:nvPr/>
            </p:nvSpPr>
            <p:spPr>
              <a:xfrm>
                <a:off x="3434515" y="4396206"/>
                <a:ext cx="1229105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ko-KR" altLang="en-US" sz="2400" i="1" baseline="-2500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altLang="ko-KR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altLang="ko-KR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ko-KR" alt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E33E50-C589-3715-6403-78D0C95B2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515" y="4396206"/>
                <a:ext cx="1229105" cy="461665"/>
              </a:xfrm>
              <a:prstGeom prst="rect">
                <a:avLst/>
              </a:prstGeom>
              <a:blipFill>
                <a:blip r:embed="rId4"/>
                <a:stretch>
                  <a:fillRect b="-65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2242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12269</TotalTime>
  <Words>2174</Words>
  <Application>Microsoft Office PowerPoint</Application>
  <PresentationFormat>와이드스크린</PresentationFormat>
  <Paragraphs>328</Paragraphs>
  <Slides>46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2" baseType="lpstr">
      <vt:lpstr>맑은 고딕</vt:lpstr>
      <vt:lpstr>Arial</vt:lpstr>
      <vt:lpstr>Cambria Math</vt:lpstr>
      <vt:lpstr>Lato</vt:lpstr>
      <vt:lpstr>Wingdings</vt:lpstr>
      <vt:lpstr>Office 테마</vt:lpstr>
      <vt:lpstr>11강. Policy Gradient methods</vt:lpstr>
      <vt:lpstr>Contents</vt:lpstr>
      <vt:lpstr>Policy Gradient methods</vt:lpstr>
      <vt:lpstr>Overview</vt:lpstr>
      <vt:lpstr>Overview</vt:lpstr>
      <vt:lpstr>Advantages</vt:lpstr>
      <vt:lpstr>Advantages</vt:lpstr>
      <vt:lpstr>Stochastic policy</vt:lpstr>
      <vt:lpstr>Stochastic policy</vt:lpstr>
      <vt:lpstr>Stochastic policy</vt:lpstr>
      <vt:lpstr>Policy performance</vt:lpstr>
      <vt:lpstr>Policy performance</vt:lpstr>
      <vt:lpstr>SGA</vt:lpstr>
      <vt:lpstr>SGA</vt:lpstr>
      <vt:lpstr>Policy gradient theorem</vt:lpstr>
      <vt:lpstr>Policy gradient theorem</vt:lpstr>
      <vt:lpstr>Policy gradient theorem</vt:lpstr>
      <vt:lpstr>REINFORCE</vt:lpstr>
      <vt:lpstr>Overview</vt:lpstr>
      <vt:lpstr>Overview</vt:lpstr>
      <vt:lpstr>Overview</vt:lpstr>
      <vt:lpstr>Overview</vt:lpstr>
      <vt:lpstr>Parallel learning</vt:lpstr>
      <vt:lpstr>Parallel learning</vt:lpstr>
      <vt:lpstr>Exploration Strategy</vt:lpstr>
      <vt:lpstr>Exploration Strategy</vt:lpstr>
      <vt:lpstr>Exploration Strategy</vt:lpstr>
      <vt:lpstr>Exploration Strategy</vt:lpstr>
      <vt:lpstr>Exploration Strategy</vt:lpstr>
      <vt:lpstr>Parallel REINFORCE learning</vt:lpstr>
      <vt:lpstr>Code Ex.</vt:lpstr>
      <vt:lpstr>Code Ex.</vt:lpstr>
      <vt:lpstr>Actor-Critic</vt:lpstr>
      <vt:lpstr>Overview</vt:lpstr>
      <vt:lpstr>Overview</vt:lpstr>
      <vt:lpstr>Advantage Actor-Critic(A2C)</vt:lpstr>
      <vt:lpstr>Overview</vt:lpstr>
      <vt:lpstr>Overview</vt:lpstr>
      <vt:lpstr>Overview</vt:lpstr>
      <vt:lpstr>Update rule: REINFORCE</vt:lpstr>
      <vt:lpstr>Update rule: A2C</vt:lpstr>
      <vt:lpstr>SGA</vt:lpstr>
      <vt:lpstr>REINFORCE vs. A2C</vt:lpstr>
      <vt:lpstr>PowerPoint 프레젠테이션</vt:lpstr>
      <vt:lpstr>Code Ex.</vt:lpstr>
      <vt:lpstr>Code Ex.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9강. Policy Gradient methods</dc:title>
  <dc:creator>박진</dc:creator>
  <cp:lastModifiedBy>박진</cp:lastModifiedBy>
  <cp:revision>10</cp:revision>
  <cp:lastPrinted>2024-05-29T06:38:55Z</cp:lastPrinted>
  <dcterms:created xsi:type="dcterms:W3CDTF">2024-05-27T11:18:05Z</dcterms:created>
  <dcterms:modified xsi:type="dcterms:W3CDTF">2024-06-04T23:48:56Z</dcterms:modified>
</cp:coreProperties>
</file>